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5"/>
  </p:notesMasterIdLst>
  <p:sldIdLst>
    <p:sldId id="256" r:id="rId2"/>
    <p:sldId id="287" r:id="rId3"/>
    <p:sldId id="257" r:id="rId4"/>
    <p:sldId id="258" r:id="rId5"/>
    <p:sldId id="259" r:id="rId6"/>
    <p:sldId id="260" r:id="rId7"/>
    <p:sldId id="298" r:id="rId8"/>
    <p:sldId id="261" r:id="rId9"/>
    <p:sldId id="299" r:id="rId10"/>
    <p:sldId id="300" r:id="rId11"/>
    <p:sldId id="301" r:id="rId12"/>
    <p:sldId id="262"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Lst>
  <p:sldSz cx="9144000" cy="5143500" type="screen16x9"/>
  <p:notesSz cx="6858000" cy="9144000"/>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947A5C-5B9E-453F-A6F3-1F581F911EE4}">
          <p14:sldIdLst>
            <p14:sldId id="256"/>
            <p14:sldId id="287"/>
            <p14:sldId id="257"/>
            <p14:sldId id="258"/>
            <p14:sldId id="259"/>
            <p14:sldId id="260"/>
            <p14:sldId id="298"/>
            <p14:sldId id="261"/>
            <p14:sldId id="299"/>
            <p14:sldId id="300"/>
            <p14:sldId id="301"/>
            <p14:sldId id="262"/>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D7BE3-F340-4BBB-A8FA-A72EDC0FF8F5}" v="2" dt="2021-08-27T02:13:36.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402" autoAdjust="0"/>
  </p:normalViewPr>
  <p:slideViewPr>
    <p:cSldViewPr snapToGrid="0">
      <p:cViewPr>
        <p:scale>
          <a:sx n="100" d="100"/>
          <a:sy n="100" d="100"/>
        </p:scale>
        <p:origin x="653"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nh Ta" userId="96565fb33714ecc3" providerId="LiveId" clId="{B26D7BE3-F340-4BBB-A8FA-A72EDC0FF8F5}"/>
    <pc:docChg chg="modSld">
      <pc:chgData name="Khanh Ta" userId="96565fb33714ecc3" providerId="LiveId" clId="{B26D7BE3-F340-4BBB-A8FA-A72EDC0FF8F5}" dt="2021-08-27T02:13:36.908" v="1" actId="1076"/>
      <pc:docMkLst>
        <pc:docMk/>
      </pc:docMkLst>
      <pc:sldChg chg="modSp">
        <pc:chgData name="Khanh Ta" userId="96565fb33714ecc3" providerId="LiveId" clId="{B26D7BE3-F340-4BBB-A8FA-A72EDC0FF8F5}" dt="2021-08-27T02:13:36.908" v="1" actId="1076"/>
        <pc:sldMkLst>
          <pc:docMk/>
          <pc:sldMk cId="2122778502" sldId="262"/>
        </pc:sldMkLst>
        <pc:spChg chg="mod">
          <ac:chgData name="Khanh Ta" userId="96565fb33714ecc3" providerId="LiveId" clId="{B26D7BE3-F340-4BBB-A8FA-A72EDC0FF8F5}" dt="2021-08-27T02:13:36.908" v="1" actId="1076"/>
          <ac:spMkLst>
            <pc:docMk/>
            <pc:sldMk cId="2122778502" sldId="262"/>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6113E-9B44-4EFC-9990-EF0789DBD0D7}" type="datetimeFigureOut">
              <a:rPr lang="en-US" smtClean="0"/>
              <a:t>8/27/2021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4F5F5-A8AA-4BC1-84A0-54BF991CD31D}" type="slidenum">
              <a:rPr lang="en-US" smtClean="0"/>
              <a:t>‹#›</a:t>
            </a:fld>
            <a:endParaRPr lang="en-US"/>
          </a:p>
        </p:txBody>
      </p:sp>
    </p:spTree>
    <p:extLst>
      <p:ext uri="{BB962C8B-B14F-4D97-AF65-F5344CB8AC3E}">
        <p14:creationId xmlns:p14="http://schemas.microsoft.com/office/powerpoint/2010/main" val="33724893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MX" sz="900" b="1" kern="1200">
                <a:solidFill>
                  <a:schemeClr val="tx1"/>
                </a:solidFill>
                <a:effectLst/>
                <a:latin typeface="+mn-lt"/>
                <a:ea typeface="+mn-ea"/>
                <a:cs typeface="+mn-cs"/>
              </a:rPr>
              <a:t>Từ màn hình Desktop:</a:t>
            </a:r>
            <a:endParaRPr lang="en-US" sz="900" b="1" kern="1200">
              <a:solidFill>
                <a:schemeClr val="tx1"/>
              </a:solidFill>
              <a:effectLst/>
              <a:latin typeface="+mn-lt"/>
              <a:ea typeface="+mn-ea"/>
              <a:cs typeface="+mn-cs"/>
            </a:endParaRPr>
          </a:p>
          <a:p>
            <a:pPr lvl="1"/>
            <a:r>
              <a:rPr lang="es-MX" sz="900" kern="1200">
                <a:solidFill>
                  <a:schemeClr val="tx1"/>
                </a:solidFill>
                <a:effectLst/>
                <a:latin typeface="+mn-lt"/>
                <a:ea typeface="+mn-ea"/>
                <a:cs typeface="+mn-cs"/>
              </a:rPr>
              <a:t>Nhấp đúp vào biểu tượng PowerPoint (Shortcut)  trên màn hình Desktop (nếu có).</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a:solidFill>
                  <a:schemeClr val="tx1"/>
                </a:solidFill>
                <a:effectLst/>
                <a:latin typeface="+mn-lt"/>
                <a:ea typeface="+mn-ea"/>
                <a:cs typeface="+mn-cs"/>
              </a:rPr>
              <a:t>Từ Thanh tác vụ Taskbar:</a:t>
            </a:r>
            <a:endParaRPr lang="en-US" sz="900" b="1" kern="1200">
              <a:solidFill>
                <a:schemeClr val="tx1"/>
              </a:solidFill>
              <a:effectLst/>
              <a:latin typeface="+mn-lt"/>
              <a:ea typeface="+mn-ea"/>
              <a:cs typeface="+mn-cs"/>
            </a:endParaRPr>
          </a:p>
          <a:p>
            <a:pPr lvl="1"/>
            <a:r>
              <a:rPr lang="en-US" sz="900" kern="1200">
                <a:solidFill>
                  <a:schemeClr val="tx1"/>
                </a:solidFill>
                <a:effectLst/>
                <a:latin typeface="+mn-lt"/>
                <a:ea typeface="+mn-ea"/>
                <a:cs typeface="+mn-cs"/>
              </a:rPr>
              <a:t>Nhấp vào biểu tượng </a:t>
            </a:r>
            <a:r>
              <a:rPr lang="en-US" sz="900" b="1" kern="1200">
                <a:solidFill>
                  <a:schemeClr val="tx1"/>
                </a:solidFill>
                <a:effectLst/>
                <a:latin typeface="+mn-lt"/>
                <a:ea typeface="+mn-ea"/>
                <a:cs typeface="+mn-cs"/>
              </a:rPr>
              <a:t>PowerPoint 2016 Quick Launch </a:t>
            </a:r>
            <a:r>
              <a:rPr lang="en-US" sz="900" kern="1200">
                <a:solidFill>
                  <a:schemeClr val="tx1"/>
                </a:solidFill>
                <a:effectLst/>
                <a:latin typeface="+mn-lt"/>
                <a:ea typeface="+mn-ea"/>
                <a:cs typeface="+mn-cs"/>
              </a:rPr>
              <a:t>trên thanh tác vụ </a:t>
            </a:r>
          </a:p>
          <a:p>
            <a:pPr marL="171450" lvl="0" indent="-171450">
              <a:buFont typeface="Arial" panose="020B0604020202020204" pitchFamily="34" charset="0"/>
              <a:buChar char="•"/>
            </a:pPr>
            <a:r>
              <a:rPr lang="es-MX" sz="900" b="1" kern="1200">
                <a:solidFill>
                  <a:schemeClr val="tx1"/>
                </a:solidFill>
                <a:effectLst/>
                <a:latin typeface="+mn-lt"/>
                <a:ea typeface="+mn-ea"/>
                <a:cs typeface="+mn-cs"/>
              </a:rPr>
              <a:t>Từ hộp tìm kiếm:	</a:t>
            </a:r>
            <a:endParaRPr lang="en-US" sz="900" b="1" kern="1200">
              <a:solidFill>
                <a:schemeClr val="tx1"/>
              </a:solidFill>
              <a:effectLst/>
              <a:latin typeface="+mn-lt"/>
              <a:ea typeface="+mn-ea"/>
              <a:cs typeface="+mn-cs"/>
            </a:endParaRPr>
          </a:p>
          <a:p>
            <a:pPr lvl="1"/>
            <a:r>
              <a:rPr lang="es-MX" sz="900" kern="1200">
                <a:solidFill>
                  <a:schemeClr val="tx1"/>
                </a:solidFill>
                <a:effectLst/>
                <a:latin typeface="+mn-lt"/>
                <a:ea typeface="+mn-ea"/>
                <a:cs typeface="+mn-cs"/>
              </a:rPr>
              <a:t>Nhập </a:t>
            </a:r>
            <a:r>
              <a:rPr lang="es-MX" sz="900" b="1" kern="1200">
                <a:solidFill>
                  <a:schemeClr val="tx1"/>
                </a:solidFill>
                <a:effectLst/>
                <a:latin typeface="+mn-lt"/>
                <a:ea typeface="+mn-ea"/>
                <a:cs typeface="+mn-cs"/>
              </a:rPr>
              <a:t>PowerPoint 2016</a:t>
            </a:r>
            <a:r>
              <a:rPr lang="es-MX" sz="900" kern="1200">
                <a:solidFill>
                  <a:schemeClr val="tx1"/>
                </a:solidFill>
                <a:effectLst/>
                <a:latin typeface="+mn-lt"/>
                <a:ea typeface="+mn-ea"/>
                <a:cs typeface="+mn-cs"/>
              </a:rPr>
              <a:t> vào hộp tìm kiếm trên thanh tác vụ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Nhấn </a:t>
            </a:r>
            <a:r>
              <a:rPr lang="es-MX" sz="900" b="1" kern="1200">
                <a:solidFill>
                  <a:schemeClr val="tx1"/>
                </a:solidFill>
                <a:effectLst/>
                <a:latin typeface="+mn-lt"/>
                <a:ea typeface="+mn-ea"/>
                <a:cs typeface="+mn-cs"/>
              </a:rPr>
              <a:t>Enter</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b="1" kern="1200">
                <a:solidFill>
                  <a:schemeClr val="tx1"/>
                </a:solidFill>
                <a:effectLst/>
                <a:latin typeface="+mn-lt"/>
                <a:ea typeface="+mn-ea"/>
                <a:cs typeface="+mn-cs"/>
              </a:rPr>
              <a:t>Từ nút Start hoặc từ phím [Windows]</a:t>
            </a:r>
            <a:endParaRPr lang="en-US" sz="900" b="1" kern="1200">
              <a:solidFill>
                <a:schemeClr val="tx1"/>
              </a:solidFill>
              <a:effectLst/>
              <a:latin typeface="+mn-lt"/>
              <a:ea typeface="+mn-ea"/>
              <a:cs typeface="+mn-cs"/>
            </a:endParaRPr>
          </a:p>
          <a:p>
            <a:pPr lvl="1"/>
            <a:r>
              <a:rPr lang="es-MX" sz="900" kern="1200">
                <a:solidFill>
                  <a:schemeClr val="tx1"/>
                </a:solidFill>
                <a:effectLst/>
                <a:latin typeface="+mn-lt"/>
                <a:ea typeface="+mn-ea"/>
                <a:cs typeface="+mn-cs"/>
              </a:rPr>
              <a:t>Nhấp chuột vào biểu tượng  Start</a:t>
            </a:r>
            <a:r>
              <a:rPr lang="en-US" sz="900" kern="1200">
                <a:solidFill>
                  <a:schemeClr val="tx1"/>
                </a:solidFill>
                <a:effectLst/>
                <a:latin typeface="+mn-lt"/>
                <a:ea typeface="+mn-ea"/>
                <a:cs typeface="+mn-cs"/>
              </a:rPr>
              <a:t> &gt;</a:t>
            </a:r>
            <a:r>
              <a:rPr lang="es-MX" sz="900" kern="1200">
                <a:solidFill>
                  <a:schemeClr val="tx1"/>
                </a:solidFill>
                <a:effectLst/>
                <a:latin typeface="+mn-lt"/>
                <a:ea typeface="+mn-ea"/>
                <a:cs typeface="+mn-cs"/>
              </a:rPr>
              <a:t> Nhấp vào biểu tượng </a:t>
            </a:r>
            <a:r>
              <a:rPr lang="es-MX" sz="900" b="1" kern="1200">
                <a:solidFill>
                  <a:schemeClr val="tx1"/>
                </a:solidFill>
                <a:effectLst/>
                <a:latin typeface="+mn-lt"/>
                <a:ea typeface="+mn-ea"/>
                <a:cs typeface="+mn-cs"/>
              </a:rPr>
              <a:t>PowerPoint</a:t>
            </a:r>
            <a:r>
              <a:rPr lang="es-MX" sz="900" kern="1200">
                <a:solidFill>
                  <a:schemeClr val="tx1"/>
                </a:solidFill>
                <a:effectLst/>
                <a:latin typeface="+mn-lt"/>
                <a:ea typeface="+mn-ea"/>
                <a:cs typeface="+mn-cs"/>
              </a:rPr>
              <a:t> </a:t>
            </a:r>
            <a:r>
              <a:rPr lang="es-MX" sz="900" b="1" kern="1200">
                <a:solidFill>
                  <a:schemeClr val="tx1"/>
                </a:solidFill>
                <a:effectLst/>
                <a:latin typeface="+mn-lt"/>
                <a:ea typeface="+mn-ea"/>
                <a:cs typeface="+mn-cs"/>
              </a:rPr>
              <a:t>2016</a:t>
            </a:r>
            <a:r>
              <a:rPr lang="es-MX" sz="900" kern="1200">
                <a:solidFill>
                  <a:schemeClr val="tx1"/>
                </a:solidFill>
                <a:effectLst/>
                <a:latin typeface="+mn-lt"/>
                <a:ea typeface="+mn-ea"/>
                <a:cs typeface="+mn-cs"/>
              </a:rPr>
              <a:t> hoặc</a:t>
            </a:r>
            <a:endParaRPr lang="en-US" sz="900" kern="1200">
              <a:solidFill>
                <a:schemeClr val="tx1"/>
              </a:solidFill>
              <a:effectLst/>
              <a:latin typeface="+mn-lt"/>
              <a:ea typeface="+mn-ea"/>
              <a:cs typeface="+mn-cs"/>
            </a:endParaRPr>
          </a:p>
          <a:p>
            <a:pPr lvl="1"/>
            <a:r>
              <a:rPr lang="en-US" sz="900" kern="1200">
                <a:solidFill>
                  <a:schemeClr val="tx1"/>
                </a:solidFill>
                <a:effectLst/>
                <a:latin typeface="+mn-lt"/>
                <a:ea typeface="+mn-ea"/>
                <a:cs typeface="+mn-cs"/>
              </a:rPr>
              <a:t>Nhấn phím [Windows] &amp; Nhấp vào biểu tượng </a:t>
            </a:r>
            <a:r>
              <a:rPr lang="en-US" sz="900" b="1" kern="1200">
                <a:solidFill>
                  <a:schemeClr val="tx1"/>
                </a:solidFill>
                <a:effectLst/>
                <a:latin typeface="+mn-lt"/>
                <a:ea typeface="+mn-ea"/>
                <a:cs typeface="+mn-cs"/>
              </a:rPr>
              <a:t>PowerPoint 2016</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F44F5F5-A8AA-4BC1-84A0-54BF991CD31D}" type="slidenum">
              <a:rPr lang="en-US" smtClean="0"/>
              <a:t>5</a:t>
            </a:fld>
            <a:endParaRPr lang="en-US"/>
          </a:p>
        </p:txBody>
      </p:sp>
    </p:spTree>
    <p:extLst>
      <p:ext uri="{BB962C8B-B14F-4D97-AF65-F5344CB8AC3E}">
        <p14:creationId xmlns:p14="http://schemas.microsoft.com/office/powerpoint/2010/main" val="214060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15</a:t>
            </a:fld>
            <a:endParaRPr lang="en-US"/>
          </a:p>
        </p:txBody>
      </p:sp>
    </p:spTree>
    <p:extLst>
      <p:ext uri="{BB962C8B-B14F-4D97-AF65-F5344CB8AC3E}">
        <p14:creationId xmlns:p14="http://schemas.microsoft.com/office/powerpoint/2010/main" val="3942556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16</a:t>
            </a:fld>
            <a:endParaRPr lang="en-US"/>
          </a:p>
        </p:txBody>
      </p:sp>
    </p:spTree>
    <p:extLst>
      <p:ext uri="{BB962C8B-B14F-4D97-AF65-F5344CB8AC3E}">
        <p14:creationId xmlns:p14="http://schemas.microsoft.com/office/powerpoint/2010/main" val="3539950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17</a:t>
            </a:fld>
            <a:endParaRPr lang="en-US"/>
          </a:p>
        </p:txBody>
      </p:sp>
    </p:spTree>
    <p:extLst>
      <p:ext uri="{BB962C8B-B14F-4D97-AF65-F5344CB8AC3E}">
        <p14:creationId xmlns:p14="http://schemas.microsoft.com/office/powerpoint/2010/main" val="1468510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18</a:t>
            </a:fld>
            <a:endParaRPr lang="en-US"/>
          </a:p>
        </p:txBody>
      </p:sp>
    </p:spTree>
    <p:extLst>
      <p:ext uri="{BB962C8B-B14F-4D97-AF65-F5344CB8AC3E}">
        <p14:creationId xmlns:p14="http://schemas.microsoft.com/office/powerpoint/2010/main" val="2299680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19</a:t>
            </a:fld>
            <a:endParaRPr lang="en-US"/>
          </a:p>
        </p:txBody>
      </p:sp>
    </p:spTree>
    <p:extLst>
      <p:ext uri="{BB962C8B-B14F-4D97-AF65-F5344CB8AC3E}">
        <p14:creationId xmlns:p14="http://schemas.microsoft.com/office/powerpoint/2010/main" val="3202081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Sử dụng nút Customize Quick Access Toolbar:</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nút </a:t>
            </a:r>
            <a:r>
              <a:rPr lang="es-MX" sz="900" b="1" kern="1200">
                <a:solidFill>
                  <a:schemeClr val="tx1"/>
                </a:solidFill>
                <a:effectLst/>
                <a:latin typeface="+mn-lt"/>
                <a:ea typeface="+mn-ea"/>
                <a:cs typeface="+mn-cs"/>
              </a:rPr>
              <a:t>Customize Quick Access Toolbar</a:t>
            </a:r>
            <a:r>
              <a:rPr lang="es-MX" sz="900" kern="1200">
                <a:solidFill>
                  <a:schemeClr val="tx1"/>
                </a:solidFill>
                <a:effectLst/>
                <a:latin typeface="+mn-lt"/>
                <a:ea typeface="+mn-ea"/>
                <a:cs typeface="+mn-cs"/>
              </a:rPr>
              <a:t> để hiển thị danh sách các tùy chọn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chọn/bỏ chọn các nút trên thanh công cụ; </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nút Customize </a:t>
            </a:r>
            <a:r>
              <a:rPr lang="en-US" sz="900" b="1" kern="1200">
                <a:solidFill>
                  <a:schemeClr val="tx1"/>
                </a:solidFill>
                <a:effectLst/>
                <a:latin typeface="+mn-lt"/>
                <a:ea typeface="+mn-ea"/>
                <a:cs typeface="+mn-cs"/>
              </a:rPr>
              <a:t>Quick Access Toolbar</a:t>
            </a:r>
            <a:r>
              <a:rPr lang="en-US" sz="900" kern="1200">
                <a:solidFill>
                  <a:schemeClr val="tx1"/>
                </a:solidFill>
                <a:effectLst/>
                <a:latin typeface="+mn-lt"/>
                <a:ea typeface="+mn-ea"/>
                <a:cs typeface="+mn-cs"/>
              </a:rPr>
              <a:t> &gt; </a:t>
            </a:r>
            <a:r>
              <a:rPr lang="en-US" sz="900" b="1" kern="1200">
                <a:solidFill>
                  <a:schemeClr val="tx1"/>
                </a:solidFill>
                <a:effectLst/>
                <a:latin typeface="+mn-lt"/>
                <a:ea typeface="+mn-ea"/>
                <a:cs typeface="+mn-cs"/>
              </a:rPr>
              <a:t>More Commands</a:t>
            </a:r>
            <a:r>
              <a:rPr lang="en-US" sz="900" kern="1200">
                <a:solidFill>
                  <a:schemeClr val="tx1"/>
                </a:solidFill>
                <a:effectLst/>
                <a:latin typeface="+mn-lt"/>
                <a:ea typeface="+mn-ea"/>
                <a:cs typeface="+mn-cs"/>
              </a:rPr>
              <a:t> để thiết lập thanh công cụ trong thẻ Quick Access Toolbar của cửa sổ Option;</a:t>
            </a:r>
          </a:p>
          <a:p>
            <a:pPr lvl="0"/>
            <a:r>
              <a:rPr lang="es-MX" sz="900" b="1" kern="1200">
                <a:solidFill>
                  <a:schemeClr val="tx1"/>
                </a:solidFill>
                <a:effectLst/>
                <a:latin typeface="+mn-lt"/>
                <a:ea typeface="+mn-ea"/>
                <a:cs typeface="+mn-cs"/>
              </a:rPr>
              <a:t>Sử dụng PowerPoint Options:</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File &gt; Options &gt; Quick Access Toolbar &gt; Chọn lệnh &gt; Add &gt; OK.</a:t>
            </a:r>
          </a:p>
          <a:p>
            <a:pPr lvl="0"/>
            <a:r>
              <a:rPr lang="es-MX" sz="900" b="1" kern="1200">
                <a:solidFill>
                  <a:schemeClr val="tx1"/>
                </a:solidFill>
                <a:effectLst/>
                <a:latin typeface="+mn-lt"/>
                <a:ea typeface="+mn-ea"/>
                <a:cs typeface="+mn-cs"/>
              </a:rPr>
              <a:t>Sử dụng chuột phải trên Ribbon: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phải vào bất kỳ nút lệnh nào trên </a:t>
            </a:r>
            <a:r>
              <a:rPr lang="es-MX" sz="900" b="1" kern="1200">
                <a:solidFill>
                  <a:schemeClr val="tx1"/>
                </a:solidFill>
                <a:effectLst/>
                <a:latin typeface="+mn-lt"/>
                <a:ea typeface="+mn-ea"/>
                <a:cs typeface="+mn-cs"/>
              </a:rPr>
              <a:t>Ribbon</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rPr>
              <a:t>&gt; </a:t>
            </a:r>
            <a:r>
              <a:rPr lang="es-MX" sz="900" b="1" kern="1200">
                <a:solidFill>
                  <a:schemeClr val="tx1"/>
                </a:solidFill>
                <a:effectLst/>
                <a:latin typeface="+mn-lt"/>
                <a:ea typeface="+mn-ea"/>
                <a:cs typeface="+mn-cs"/>
              </a:rPr>
              <a:t>Add to Quick Access Toolbar</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vào khu vực thanh </a:t>
            </a:r>
            <a:r>
              <a:rPr lang="en-US" sz="900" b="1" kern="1200">
                <a:solidFill>
                  <a:schemeClr val="tx1"/>
                </a:solidFill>
                <a:effectLst/>
                <a:latin typeface="+mn-lt"/>
                <a:ea typeface="+mn-ea"/>
                <a:cs typeface="+mn-cs"/>
              </a:rPr>
              <a:t>Ribbon</a:t>
            </a:r>
            <a:r>
              <a:rPr lang="en-US" sz="900" kern="1200">
                <a:solidFill>
                  <a:schemeClr val="tx1"/>
                </a:solidFill>
                <a:effectLst/>
                <a:latin typeface="+mn-lt"/>
                <a:ea typeface="+mn-ea"/>
                <a:cs typeface="+mn-cs"/>
              </a:rPr>
              <a:t> &gt; </a:t>
            </a:r>
            <a:r>
              <a:rPr lang="en-US" sz="900" b="1" kern="1200">
                <a:solidFill>
                  <a:schemeClr val="tx1"/>
                </a:solidFill>
                <a:effectLst/>
                <a:latin typeface="+mn-lt"/>
                <a:ea typeface="+mn-ea"/>
                <a:cs typeface="+mn-cs"/>
              </a:rPr>
              <a:t>Customize Quick Access Toolbar</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Xóa nút lệnh trên Quick Access Toolbar:</a:t>
            </a:r>
            <a:endParaRPr lang="en-US" sz="900" b="1" kern="1200">
              <a:solidFill>
                <a:schemeClr val="tx1"/>
              </a:solidFill>
              <a:effectLst/>
              <a:latin typeface="+mn-lt"/>
              <a:ea typeface="+mn-ea"/>
              <a:cs typeface="+mn-cs"/>
            </a:endParaRPr>
          </a:p>
          <a:p>
            <a:pPr marL="171450" indent="-171450">
              <a:buFont typeface="Arial" panose="020B0604020202020204" pitchFamily="34" charset="0"/>
              <a:buChar char="•"/>
            </a:pPr>
            <a:r>
              <a:rPr lang="en-US" sz="900" kern="1200">
                <a:solidFill>
                  <a:schemeClr val="tx1"/>
                </a:solidFill>
                <a:effectLst/>
                <a:latin typeface="+mn-lt"/>
                <a:ea typeface="+mn-ea"/>
                <a:cs typeface="+mn-cs"/>
              </a:rPr>
              <a:t>Nhấp chuột phải vào nút lệnh trên </a:t>
            </a:r>
            <a:r>
              <a:rPr lang="en-US" sz="900" b="1" kern="1200">
                <a:solidFill>
                  <a:schemeClr val="tx1"/>
                </a:solidFill>
                <a:effectLst/>
                <a:latin typeface="+mn-lt"/>
                <a:ea typeface="+mn-ea"/>
                <a:cs typeface="+mn-cs"/>
              </a:rPr>
              <a:t>Quick Access Toolbar</a:t>
            </a:r>
            <a:r>
              <a:rPr lang="en-US" sz="900" kern="1200">
                <a:solidFill>
                  <a:schemeClr val="tx1"/>
                </a:solidFill>
                <a:effectLst/>
                <a:latin typeface="+mn-lt"/>
                <a:ea typeface="+mn-ea"/>
                <a:cs typeface="+mn-cs"/>
              </a:rPr>
              <a:t> &gt; </a:t>
            </a:r>
            <a:r>
              <a:rPr lang="en-US" sz="900" b="1" kern="1200">
                <a:solidFill>
                  <a:schemeClr val="tx1"/>
                </a:solidFill>
                <a:effectLst/>
                <a:latin typeface="+mn-lt"/>
                <a:ea typeface="+mn-ea"/>
                <a:cs typeface="+mn-cs"/>
              </a:rPr>
              <a:t>Remove from Quick Access Toolbar</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Trả Quick Access Toolbar về mặc định (Default):</a:t>
            </a:r>
            <a:endParaRPr lang="en-US" sz="900" b="1" kern="1200">
              <a:solidFill>
                <a:schemeClr val="tx1"/>
              </a:solidFill>
              <a:effectLst/>
              <a:latin typeface="+mn-lt"/>
              <a:ea typeface="+mn-ea"/>
              <a:cs typeface="+mn-cs"/>
            </a:endParaRPr>
          </a:p>
          <a:p>
            <a:pPr marL="171450" indent="-171450">
              <a:buFont typeface="Arial" panose="020B0604020202020204" pitchFamily="34" charset="0"/>
              <a:buChar char="•"/>
            </a:pPr>
            <a:r>
              <a:rPr lang="en-US" sz="900" kern="1200">
                <a:solidFill>
                  <a:schemeClr val="tx1"/>
                </a:solidFill>
                <a:effectLst/>
                <a:latin typeface="+mn-lt"/>
                <a:ea typeface="+mn-ea"/>
                <a:cs typeface="+mn-cs"/>
              </a:rPr>
              <a:t>Từ </a:t>
            </a:r>
            <a:r>
              <a:rPr lang="en-US" sz="900" b="1" kern="1200">
                <a:solidFill>
                  <a:schemeClr val="tx1"/>
                </a:solidFill>
                <a:effectLst/>
                <a:latin typeface="+mn-lt"/>
                <a:ea typeface="+mn-ea"/>
                <a:cs typeface="+mn-cs"/>
              </a:rPr>
              <a:t>PowerPoint Options</a:t>
            </a:r>
            <a:r>
              <a:rPr lang="en-US" sz="900" kern="1200">
                <a:solidFill>
                  <a:schemeClr val="tx1"/>
                </a:solidFill>
                <a:effectLst/>
                <a:latin typeface="+mn-lt"/>
                <a:ea typeface="+mn-ea"/>
                <a:cs typeface="+mn-cs"/>
              </a:rPr>
              <a:t> &gt; </a:t>
            </a:r>
            <a:r>
              <a:rPr lang="en-US" sz="900" b="1" kern="1200">
                <a:solidFill>
                  <a:schemeClr val="tx1"/>
                </a:solidFill>
                <a:effectLst/>
                <a:latin typeface="+mn-lt"/>
                <a:ea typeface="+mn-ea"/>
                <a:cs typeface="+mn-cs"/>
              </a:rPr>
              <a:t>Quick Access Toolbar</a:t>
            </a:r>
            <a:r>
              <a:rPr lang="en-US" sz="900" kern="1200">
                <a:solidFill>
                  <a:schemeClr val="tx1"/>
                </a:solidFill>
                <a:effectLst/>
                <a:latin typeface="+mn-lt"/>
                <a:ea typeface="+mn-ea"/>
                <a:cs typeface="+mn-cs"/>
              </a:rPr>
              <a:t> &gt; </a:t>
            </a:r>
            <a:r>
              <a:rPr lang="en-US" sz="900" b="1" kern="1200">
                <a:solidFill>
                  <a:schemeClr val="tx1"/>
                </a:solidFill>
                <a:effectLst/>
                <a:latin typeface="+mn-lt"/>
                <a:ea typeface="+mn-ea"/>
                <a:cs typeface="+mn-cs"/>
              </a:rPr>
              <a:t>Reset Only Quick Access Toolbar</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Di chuyển thanh công cụ Quick Access Toolbar xuống dưới thanh Ribbon: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nút </a:t>
            </a:r>
            <a:r>
              <a:rPr lang="en-US" sz="900" b="1" kern="1200">
                <a:solidFill>
                  <a:schemeClr val="tx1"/>
                </a:solidFill>
                <a:effectLst/>
                <a:latin typeface="+mn-lt"/>
                <a:ea typeface="+mn-ea"/>
                <a:cs typeface="+mn-cs"/>
              </a:rPr>
              <a:t>Customize Quick Access Toolbar</a:t>
            </a:r>
            <a:r>
              <a:rPr lang="en-US" sz="900" kern="1200">
                <a:solidFill>
                  <a:schemeClr val="tx1"/>
                </a:solidFill>
                <a:effectLst/>
                <a:latin typeface="+mn-lt"/>
                <a:ea typeface="+mn-ea"/>
                <a:cs typeface="+mn-cs"/>
              </a:rPr>
              <a:t> &gt; </a:t>
            </a:r>
            <a:r>
              <a:rPr lang="en-US" sz="900" b="1" kern="1200">
                <a:solidFill>
                  <a:schemeClr val="tx1"/>
                </a:solidFill>
                <a:effectLst/>
                <a:latin typeface="+mn-lt"/>
                <a:ea typeface="+mn-ea"/>
                <a:cs typeface="+mn-cs"/>
              </a:rPr>
              <a:t>Show Below/Above the Ribbon</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Trong PowerPoint </a:t>
            </a:r>
            <a:r>
              <a:rPr lang="en-US" sz="900" b="1" kern="1200">
                <a:solidFill>
                  <a:schemeClr val="tx1"/>
                </a:solidFill>
                <a:effectLst/>
                <a:latin typeface="+mn-lt"/>
                <a:ea typeface="+mn-ea"/>
                <a:cs typeface="+mn-cs"/>
              </a:rPr>
              <a:t>Options</a:t>
            </a:r>
            <a:r>
              <a:rPr lang="en-US" sz="900" kern="1200">
                <a:solidFill>
                  <a:schemeClr val="tx1"/>
                </a:solidFill>
                <a:effectLst/>
                <a:latin typeface="+mn-lt"/>
                <a:ea typeface="+mn-ea"/>
                <a:cs typeface="+mn-cs"/>
              </a:rPr>
              <a:t> &gt; </a:t>
            </a:r>
            <a:r>
              <a:rPr lang="en-US" sz="900" b="1" kern="1200">
                <a:solidFill>
                  <a:schemeClr val="tx1"/>
                </a:solidFill>
                <a:effectLst/>
                <a:latin typeface="+mn-lt"/>
                <a:ea typeface="+mn-ea"/>
                <a:cs typeface="+mn-cs"/>
              </a:rPr>
              <a:t>Quick Access Toolbar</a:t>
            </a:r>
            <a:r>
              <a:rPr lang="en-US" sz="900" kern="1200">
                <a:solidFill>
                  <a:schemeClr val="tx1"/>
                </a:solidFill>
                <a:effectLst/>
                <a:latin typeface="+mn-lt"/>
                <a:ea typeface="+mn-ea"/>
                <a:cs typeface="+mn-cs"/>
              </a:rPr>
              <a:t> &gt; Chọn/Bỏ chọn </a:t>
            </a:r>
            <a:r>
              <a:rPr lang="en-US" sz="900" b="1" kern="1200">
                <a:solidFill>
                  <a:schemeClr val="tx1"/>
                </a:solidFill>
                <a:effectLst/>
                <a:latin typeface="+mn-lt"/>
                <a:ea typeface="+mn-ea"/>
                <a:cs typeface="+mn-cs"/>
              </a:rPr>
              <a:t>Show Quick Access Toolbar below the Ribbon</a:t>
            </a:r>
            <a:r>
              <a:rPr lang="en-US" sz="900" kern="120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20</a:t>
            </a:fld>
            <a:endParaRPr lang="en-US"/>
          </a:p>
        </p:txBody>
      </p:sp>
    </p:spTree>
    <p:extLst>
      <p:ext uri="{BB962C8B-B14F-4D97-AF65-F5344CB8AC3E}">
        <p14:creationId xmlns:p14="http://schemas.microsoft.com/office/powerpoint/2010/main" val="511815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Sử dụng bàn phím:</a:t>
            </a:r>
            <a:endParaRPr lang="en-US" sz="900" b="1" kern="1200">
              <a:solidFill>
                <a:schemeClr val="tx1"/>
              </a:solidFill>
              <a:effectLst/>
              <a:latin typeface="+mn-lt"/>
              <a:ea typeface="+mn-ea"/>
              <a:cs typeface="+mn-cs"/>
            </a:endParaRPr>
          </a:p>
          <a:p>
            <a:pPr marL="171450" indent="-171450">
              <a:buFont typeface="Arial" panose="020B0604020202020204" pitchFamily="34" charset="0"/>
              <a:buChar char="•"/>
            </a:pPr>
            <a:r>
              <a:rPr lang="en-US" sz="900" kern="1200">
                <a:solidFill>
                  <a:schemeClr val="tx1"/>
                </a:solidFill>
                <a:effectLst/>
                <a:latin typeface="+mn-lt"/>
                <a:ea typeface="+mn-ea"/>
                <a:cs typeface="+mn-cs"/>
              </a:rPr>
              <a:t>Sử dụng các phím </a:t>
            </a:r>
            <a:r>
              <a:rPr lang="en-US" sz="900" b="1" kern="1200">
                <a:solidFill>
                  <a:schemeClr val="tx1"/>
                </a:solidFill>
                <a:effectLst/>
                <a:latin typeface="+mn-lt"/>
                <a:ea typeface="+mn-ea"/>
                <a:cs typeface="+mn-cs"/>
              </a:rPr>
              <a:t>Up, Down, PgUp, PgDn, Home, End</a:t>
            </a:r>
            <a:r>
              <a:rPr lang="en-US" sz="900" kern="1200">
                <a:solidFill>
                  <a:schemeClr val="tx1"/>
                </a:solidFill>
                <a:effectLst/>
                <a:latin typeface="+mn-lt"/>
                <a:ea typeface="+mn-ea"/>
                <a:cs typeface="+mn-cs"/>
              </a:rPr>
              <a:t> để di chuyến đến các Slide.</a:t>
            </a:r>
          </a:p>
          <a:p>
            <a:pPr lvl="0"/>
            <a:r>
              <a:rPr lang="es-MX" sz="900" b="1" kern="1200">
                <a:solidFill>
                  <a:schemeClr val="tx1"/>
                </a:solidFill>
                <a:effectLst/>
                <a:latin typeface="+mn-lt"/>
                <a:ea typeface="+mn-ea"/>
                <a:cs typeface="+mn-cs"/>
              </a:rPr>
              <a:t>Sử dụng chuột:</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một slide trong cửa sổ điều hướng trong </a:t>
            </a:r>
            <a:r>
              <a:rPr lang="en-US" sz="900" b="1" kern="1200">
                <a:solidFill>
                  <a:schemeClr val="tx1"/>
                </a:solidFill>
                <a:effectLst/>
                <a:latin typeface="+mn-lt"/>
                <a:ea typeface="+mn-ea"/>
                <a:cs typeface="+mn-cs"/>
              </a:rPr>
              <a:t>Slide Navigation pane;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Sử dụng chuột trên thanh trượt hoặc các nút trên </a:t>
            </a:r>
            <a:r>
              <a:rPr lang="en-US" sz="900" b="1" kern="1200">
                <a:solidFill>
                  <a:schemeClr val="tx1"/>
                </a:solidFill>
                <a:effectLst/>
                <a:latin typeface="+mn-lt"/>
                <a:ea typeface="+mn-ea"/>
                <a:cs typeface="+mn-cs"/>
              </a:rPr>
              <a:t>Vertical Scroll Bar</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phải trên </a:t>
            </a:r>
            <a:r>
              <a:rPr lang="en-US" sz="900" b="1" kern="1200">
                <a:solidFill>
                  <a:schemeClr val="tx1"/>
                </a:solidFill>
                <a:effectLst/>
                <a:latin typeface="+mn-lt"/>
                <a:ea typeface="+mn-ea"/>
                <a:cs typeface="+mn-cs"/>
              </a:rPr>
              <a:t>Vertical Scroll Bar </a:t>
            </a:r>
            <a:r>
              <a:rPr lang="en-US" sz="900" kern="1200">
                <a:solidFill>
                  <a:schemeClr val="tx1"/>
                </a:solidFill>
                <a:effectLst/>
                <a:latin typeface="+mn-lt"/>
                <a:ea typeface="+mn-ea"/>
                <a:cs typeface="+mn-cs"/>
              </a:rPr>
              <a:t>&gt; Chọn tùy chọn trên thực đơn ngữ cảnh.</a:t>
            </a:r>
          </a:p>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21</a:t>
            </a:fld>
            <a:endParaRPr lang="en-US"/>
          </a:p>
        </p:txBody>
      </p:sp>
    </p:spTree>
    <p:extLst>
      <p:ext uri="{BB962C8B-B14F-4D97-AF65-F5344CB8AC3E}">
        <p14:creationId xmlns:p14="http://schemas.microsoft.com/office/powerpoint/2010/main" val="574923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Thay đổi kích thước Slide theo kích thước chuẩn (Standard) hoặc theo mặc định:</a:t>
            </a:r>
            <a:endParaRPr lang="en-US" sz="900" b="1" kern="1200">
              <a:solidFill>
                <a:schemeClr val="tx1"/>
              </a:solidFill>
              <a:effectLst/>
              <a:latin typeface="+mn-lt"/>
              <a:ea typeface="+mn-ea"/>
              <a:cs typeface="+mn-cs"/>
            </a:endParaRPr>
          </a:p>
          <a:p>
            <a:pPr marL="17145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Design </a:t>
            </a:r>
            <a:r>
              <a:rPr lang="en-US" sz="900" kern="1200">
                <a:solidFill>
                  <a:schemeClr val="tx1"/>
                </a:solidFill>
                <a:effectLst/>
                <a:latin typeface="+mn-lt"/>
                <a:ea typeface="+mn-ea"/>
                <a:cs typeface="+mn-cs"/>
              </a:rPr>
              <a:t>&gt; nhóm </a:t>
            </a:r>
            <a:r>
              <a:rPr lang="en-US" sz="900" b="1" kern="1200">
                <a:solidFill>
                  <a:schemeClr val="tx1"/>
                </a:solidFill>
                <a:effectLst/>
                <a:latin typeface="+mn-lt"/>
                <a:ea typeface="+mn-ea"/>
                <a:cs typeface="+mn-cs"/>
              </a:rPr>
              <a:t>Customize </a:t>
            </a:r>
            <a:r>
              <a:rPr lang="en-US" sz="900" kern="1200">
                <a:solidFill>
                  <a:schemeClr val="tx1"/>
                </a:solidFill>
                <a:effectLst/>
                <a:latin typeface="+mn-lt"/>
                <a:ea typeface="+mn-ea"/>
                <a:cs typeface="+mn-cs"/>
              </a:rPr>
              <a:t>&gt; chọn </a:t>
            </a:r>
            <a:r>
              <a:rPr lang="en-US" sz="900" b="1" kern="1200">
                <a:solidFill>
                  <a:schemeClr val="tx1"/>
                </a:solidFill>
                <a:effectLst/>
                <a:latin typeface="+mn-lt"/>
                <a:ea typeface="+mn-ea"/>
                <a:cs typeface="+mn-cs"/>
              </a:rPr>
              <a:t>Slide Size</a:t>
            </a:r>
            <a:r>
              <a:rPr lang="en-US" sz="900" kern="1200">
                <a:solidFill>
                  <a:schemeClr val="tx1"/>
                </a:solidFill>
                <a:effectLst/>
                <a:latin typeface="+mn-lt"/>
                <a:ea typeface="+mn-ea"/>
                <a:cs typeface="+mn-cs"/>
              </a:rPr>
              <a:t>, &gt; chọn Standard (4:3) hoặc </a:t>
            </a:r>
            <a:r>
              <a:rPr lang="en-US" sz="900" b="1" kern="1200">
                <a:solidFill>
                  <a:schemeClr val="tx1"/>
                </a:solidFill>
                <a:effectLst/>
                <a:latin typeface="+mn-lt"/>
                <a:ea typeface="+mn-ea"/>
                <a:cs typeface="+mn-cs"/>
              </a:rPr>
              <a:t>Widescreen (16:9).</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Thay đổi kích thước Slide theo kích thước tùy chỉnh:</a:t>
            </a:r>
            <a:endParaRPr lang="en-US" sz="900" b="1" kern="1200">
              <a:solidFill>
                <a:schemeClr val="tx1"/>
              </a:solidFill>
              <a:effectLst/>
              <a:latin typeface="+mn-lt"/>
              <a:ea typeface="+mn-ea"/>
              <a:cs typeface="+mn-cs"/>
            </a:endParaRPr>
          </a:p>
          <a:p>
            <a:pPr marL="17145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Design</a:t>
            </a:r>
            <a:r>
              <a:rPr lang="en-US" sz="900" kern="1200">
                <a:solidFill>
                  <a:schemeClr val="tx1"/>
                </a:solidFill>
                <a:effectLst/>
                <a:latin typeface="+mn-lt"/>
                <a:ea typeface="+mn-ea"/>
                <a:cs typeface="+mn-cs"/>
              </a:rPr>
              <a:t> &gt; nhóm </a:t>
            </a:r>
            <a:r>
              <a:rPr lang="en-US" sz="900" b="1" kern="1200">
                <a:solidFill>
                  <a:schemeClr val="tx1"/>
                </a:solidFill>
                <a:effectLst/>
                <a:latin typeface="+mn-lt"/>
                <a:ea typeface="+mn-ea"/>
                <a:cs typeface="+mn-cs"/>
              </a:rPr>
              <a:t>Customize</a:t>
            </a:r>
            <a:r>
              <a:rPr lang="en-US" sz="900" kern="1200">
                <a:solidFill>
                  <a:schemeClr val="tx1"/>
                </a:solidFill>
                <a:effectLst/>
                <a:latin typeface="+mn-lt"/>
                <a:ea typeface="+mn-ea"/>
                <a:cs typeface="+mn-cs"/>
              </a:rPr>
              <a:t> &gt; chọn </a:t>
            </a:r>
            <a:r>
              <a:rPr lang="en-US" sz="900" b="1" kern="1200">
                <a:solidFill>
                  <a:schemeClr val="tx1"/>
                </a:solidFill>
                <a:effectLst/>
                <a:latin typeface="+mn-lt"/>
                <a:ea typeface="+mn-ea"/>
                <a:cs typeface="+mn-cs"/>
              </a:rPr>
              <a:t>Slide Size</a:t>
            </a:r>
            <a:r>
              <a:rPr lang="en-US" sz="900" kern="1200">
                <a:solidFill>
                  <a:schemeClr val="tx1"/>
                </a:solidFill>
                <a:effectLst/>
                <a:latin typeface="+mn-lt"/>
                <a:ea typeface="+mn-ea"/>
                <a:cs typeface="+mn-cs"/>
              </a:rPr>
              <a:t>  &gt;chọn </a:t>
            </a:r>
            <a:r>
              <a:rPr lang="en-US" sz="900" b="1" kern="1200">
                <a:solidFill>
                  <a:schemeClr val="tx1"/>
                </a:solidFill>
                <a:effectLst/>
                <a:latin typeface="+mn-lt"/>
                <a:ea typeface="+mn-ea"/>
                <a:cs typeface="+mn-cs"/>
              </a:rPr>
              <a:t>Custom Slide Size</a:t>
            </a:r>
            <a:r>
              <a:rPr lang="en-US" sz="900" kern="1200">
                <a:solidFill>
                  <a:schemeClr val="tx1"/>
                </a:solidFill>
                <a:effectLst/>
                <a:latin typeface="+mn-lt"/>
                <a:ea typeface="+mn-ea"/>
                <a:cs typeface="+mn-cs"/>
              </a:rPr>
              <a:t> &gt; chọn hoặc nhập kích thước </a:t>
            </a:r>
            <a:r>
              <a:rPr lang="en-US" sz="900" b="1" kern="1200">
                <a:solidFill>
                  <a:schemeClr val="tx1"/>
                </a:solidFill>
                <a:effectLst/>
                <a:latin typeface="+mn-lt"/>
                <a:ea typeface="+mn-ea"/>
                <a:cs typeface="+mn-cs"/>
              </a:rPr>
              <a:t>Slide</a:t>
            </a:r>
            <a:r>
              <a:rPr lang="en-US" sz="900" kern="1200">
                <a:solidFill>
                  <a:schemeClr val="tx1"/>
                </a:solidFill>
                <a:effectLst/>
                <a:latin typeface="+mn-lt"/>
                <a:ea typeface="+mn-ea"/>
                <a:cs typeface="+mn-cs"/>
              </a:rPr>
              <a:t> trong hộp thoại </a:t>
            </a:r>
            <a:r>
              <a:rPr lang="en-US" sz="900" b="1" kern="1200">
                <a:solidFill>
                  <a:schemeClr val="tx1"/>
                </a:solidFill>
                <a:effectLst/>
                <a:latin typeface="+mn-lt"/>
                <a:ea typeface="+mn-ea"/>
                <a:cs typeface="+mn-cs"/>
              </a:rPr>
              <a:t>Slide Size</a:t>
            </a:r>
            <a:r>
              <a:rPr lang="en-US" sz="900" kern="1200">
                <a:solidFill>
                  <a:schemeClr val="tx1"/>
                </a:solidFill>
                <a:effectLst/>
                <a:latin typeface="+mn-lt"/>
                <a:ea typeface="+mn-ea"/>
                <a:cs typeface="+mn-cs"/>
              </a:rPr>
              <a:t> &gt; </a:t>
            </a:r>
            <a:r>
              <a:rPr lang="en-US" sz="900" b="1" kern="1200">
                <a:solidFill>
                  <a:schemeClr val="tx1"/>
                </a:solidFill>
                <a:effectLst/>
                <a:latin typeface="+mn-lt"/>
                <a:ea typeface="+mn-ea"/>
                <a:cs typeface="+mn-cs"/>
              </a:rPr>
              <a:t>OK</a:t>
            </a:r>
            <a:r>
              <a:rPr lang="en-US" sz="900" kern="120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22</a:t>
            </a:fld>
            <a:endParaRPr lang="en-US"/>
          </a:p>
        </p:txBody>
      </p:sp>
    </p:spTree>
    <p:extLst>
      <p:ext uri="{BB962C8B-B14F-4D97-AF65-F5344CB8AC3E}">
        <p14:creationId xmlns:p14="http://schemas.microsoft.com/office/powerpoint/2010/main" val="2846668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Sắp xếp hai cửa sổ của một bài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Thao tác này được sử dụng khi chỉ có duy nhất một bài trình chiếu đang mở. Bạn vừa soạn thảo nhưng vừa muốn tham chiếu các phần khác nhau trong cùng một bài trình chiếu. </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View</a:t>
            </a:r>
            <a:r>
              <a:rPr lang="en-US" sz="900" kern="1200">
                <a:solidFill>
                  <a:schemeClr val="tx1"/>
                </a:solidFill>
                <a:effectLst/>
                <a:latin typeface="+mn-lt"/>
                <a:ea typeface="+mn-ea"/>
                <a:cs typeface="+mn-cs"/>
              </a:rPr>
              <a:t> &gt; nhóm </a:t>
            </a:r>
            <a:r>
              <a:rPr lang="en-US" sz="900" b="1" kern="1200">
                <a:solidFill>
                  <a:schemeClr val="tx1"/>
                </a:solidFill>
                <a:effectLst/>
                <a:latin typeface="+mn-lt"/>
                <a:ea typeface="+mn-ea"/>
                <a:cs typeface="+mn-cs"/>
              </a:rPr>
              <a:t>Window</a:t>
            </a:r>
            <a:r>
              <a:rPr lang="en-US" sz="900" kern="1200">
                <a:solidFill>
                  <a:schemeClr val="tx1"/>
                </a:solidFill>
                <a:effectLst/>
                <a:latin typeface="+mn-lt"/>
                <a:ea typeface="+mn-ea"/>
                <a:cs typeface="+mn-cs"/>
              </a:rPr>
              <a:t> &gt; chọn </a:t>
            </a:r>
            <a:r>
              <a:rPr lang="en-US" sz="900" b="1" kern="1200">
                <a:solidFill>
                  <a:schemeClr val="tx1"/>
                </a:solidFill>
                <a:effectLst/>
                <a:latin typeface="+mn-lt"/>
                <a:ea typeface="+mn-ea"/>
                <a:cs typeface="+mn-cs"/>
              </a:rPr>
              <a:t>New Window</a:t>
            </a:r>
            <a:r>
              <a:rPr lang="en-US" sz="900" kern="1200">
                <a:solidFill>
                  <a:schemeClr val="tx1"/>
                </a:solidFill>
                <a:effectLst/>
                <a:latin typeface="+mn-lt"/>
                <a:ea typeface="+mn-ea"/>
                <a:cs typeface="+mn-cs"/>
              </a:rPr>
              <a:t> &gt; Chọn </a:t>
            </a:r>
            <a:r>
              <a:rPr lang="en-US" sz="900" b="1" kern="1200">
                <a:solidFill>
                  <a:schemeClr val="tx1"/>
                </a:solidFill>
                <a:effectLst/>
                <a:latin typeface="+mn-lt"/>
                <a:ea typeface="+mn-ea"/>
                <a:cs typeface="+mn-cs"/>
              </a:rPr>
              <a:t>Arrange All</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Sắp xếp cửa sổ của nhiều bài trình chiếu mở cùng một lúc:</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View</a:t>
            </a:r>
            <a:r>
              <a:rPr lang="en-US" sz="900" kern="1200">
                <a:solidFill>
                  <a:schemeClr val="tx1"/>
                </a:solidFill>
                <a:effectLst/>
                <a:latin typeface="+mn-lt"/>
                <a:ea typeface="+mn-ea"/>
                <a:cs typeface="+mn-cs"/>
              </a:rPr>
              <a:t> &gt; nhóm </a:t>
            </a:r>
            <a:r>
              <a:rPr lang="en-US" sz="900" b="1" kern="1200">
                <a:solidFill>
                  <a:schemeClr val="tx1"/>
                </a:solidFill>
                <a:effectLst/>
                <a:latin typeface="+mn-lt"/>
                <a:ea typeface="+mn-ea"/>
                <a:cs typeface="+mn-cs"/>
              </a:rPr>
              <a:t>Window</a:t>
            </a:r>
            <a:r>
              <a:rPr lang="en-US" sz="900" kern="1200">
                <a:solidFill>
                  <a:schemeClr val="tx1"/>
                </a:solidFill>
                <a:effectLst/>
                <a:latin typeface="+mn-lt"/>
                <a:ea typeface="+mn-ea"/>
                <a:cs typeface="+mn-cs"/>
              </a:rPr>
              <a:t> &gt; Chọn </a:t>
            </a:r>
            <a:r>
              <a:rPr lang="en-US" sz="900" b="1" kern="1200">
                <a:solidFill>
                  <a:schemeClr val="tx1"/>
                </a:solidFill>
                <a:effectLst/>
                <a:latin typeface="+mn-lt"/>
                <a:ea typeface="+mn-ea"/>
                <a:cs typeface="+mn-cs"/>
              </a:rPr>
              <a:t>Arrange All</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View</a:t>
            </a:r>
            <a:r>
              <a:rPr lang="en-US" sz="900" kern="1200">
                <a:solidFill>
                  <a:schemeClr val="tx1"/>
                </a:solidFill>
                <a:effectLst/>
                <a:latin typeface="+mn-lt"/>
                <a:ea typeface="+mn-ea"/>
                <a:cs typeface="+mn-cs"/>
              </a:rPr>
              <a:t> &gt; nhóm </a:t>
            </a:r>
            <a:r>
              <a:rPr lang="en-US" sz="900" b="1" kern="1200">
                <a:solidFill>
                  <a:schemeClr val="tx1"/>
                </a:solidFill>
                <a:effectLst/>
                <a:latin typeface="+mn-lt"/>
                <a:ea typeface="+mn-ea"/>
                <a:cs typeface="+mn-cs"/>
              </a:rPr>
              <a:t>Window</a:t>
            </a:r>
            <a:r>
              <a:rPr lang="en-US" sz="900" kern="1200">
                <a:solidFill>
                  <a:schemeClr val="tx1"/>
                </a:solidFill>
                <a:effectLst/>
                <a:latin typeface="+mn-lt"/>
                <a:ea typeface="+mn-ea"/>
                <a:cs typeface="+mn-cs"/>
              </a:rPr>
              <a:t> &gt; Chọn </a:t>
            </a:r>
            <a:r>
              <a:rPr lang="en-US" sz="900" b="1" kern="1200">
                <a:solidFill>
                  <a:schemeClr val="tx1"/>
                </a:solidFill>
                <a:effectLst/>
                <a:latin typeface="+mn-lt"/>
                <a:ea typeface="+mn-ea"/>
                <a:cs typeface="+mn-cs"/>
              </a:rPr>
              <a:t>Cascade.</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Chuyển đổi qua lại giữa các bài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thẻ </a:t>
            </a:r>
            <a:r>
              <a:rPr lang="es-MX" sz="900" b="1" kern="1200">
                <a:solidFill>
                  <a:schemeClr val="tx1"/>
                </a:solidFill>
                <a:effectLst/>
                <a:latin typeface="+mn-lt"/>
                <a:ea typeface="+mn-ea"/>
                <a:cs typeface="+mn-cs"/>
              </a:rPr>
              <a:t>View</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Window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Switch Windows </a:t>
            </a:r>
            <a:r>
              <a:rPr lang="en-US" sz="900" b="1" kern="1200">
                <a:solidFill>
                  <a:schemeClr val="tx1"/>
                </a:solidFill>
                <a:effectLst/>
                <a:latin typeface="+mn-lt"/>
                <a:ea typeface="+mn-ea"/>
                <a:cs typeface="+mn-cs"/>
              </a:rPr>
              <a:t>&gt; </a:t>
            </a:r>
            <a:r>
              <a:rPr lang="es-MX" sz="900" kern="1200">
                <a:solidFill>
                  <a:schemeClr val="tx1"/>
                </a:solidFill>
                <a:effectLst/>
                <a:latin typeface="+mn-lt"/>
                <a:ea typeface="+mn-ea"/>
                <a:cs typeface="+mn-cs"/>
              </a:rPr>
              <a:t>Chọn bài trình chiếu.</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Trỏ chuột vào biểu tượng PowerPoint trên thanh tác vụ (</a:t>
            </a:r>
            <a:r>
              <a:rPr lang="es-MX" sz="900" b="1" kern="1200">
                <a:solidFill>
                  <a:schemeClr val="tx1"/>
                </a:solidFill>
                <a:effectLst/>
                <a:latin typeface="+mn-lt"/>
                <a:ea typeface="+mn-ea"/>
                <a:cs typeface="+mn-cs"/>
              </a:rPr>
              <a:t>Taskbar</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Chọn bài trình chiếu.</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Xem bài trình chiếu trong cửa sổ mới</a:t>
            </a:r>
            <a:endParaRPr lang="en-US" sz="900" b="1" kern="1200">
              <a:solidFill>
                <a:schemeClr val="tx1"/>
              </a:solidFill>
              <a:effectLst/>
              <a:latin typeface="+mn-lt"/>
              <a:ea typeface="+mn-ea"/>
              <a:cs typeface="+mn-cs"/>
            </a:endParaRPr>
          </a:p>
          <a:p>
            <a:pPr marL="17145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View</a:t>
            </a:r>
            <a:r>
              <a:rPr lang="en-US" sz="900" kern="1200">
                <a:solidFill>
                  <a:schemeClr val="tx1"/>
                </a:solidFill>
                <a:effectLst/>
                <a:latin typeface="+mn-lt"/>
                <a:ea typeface="+mn-ea"/>
                <a:cs typeface="+mn-cs"/>
              </a:rPr>
              <a:t>, nhóm </a:t>
            </a:r>
            <a:r>
              <a:rPr lang="en-US" sz="900" b="1" kern="1200">
                <a:solidFill>
                  <a:schemeClr val="tx1"/>
                </a:solidFill>
                <a:effectLst/>
                <a:latin typeface="+mn-lt"/>
                <a:ea typeface="+mn-ea"/>
                <a:cs typeface="+mn-cs"/>
              </a:rPr>
              <a:t>Window </a:t>
            </a:r>
            <a:r>
              <a:rPr lang="en-US" sz="900" kern="1200">
                <a:solidFill>
                  <a:schemeClr val="tx1"/>
                </a:solidFill>
                <a:effectLst/>
                <a:latin typeface="+mn-lt"/>
                <a:ea typeface="+mn-ea"/>
                <a:cs typeface="+mn-cs"/>
              </a:rPr>
              <a:t>&gt; chọn </a:t>
            </a:r>
            <a:r>
              <a:rPr lang="en-US" sz="900" b="1" kern="1200">
                <a:solidFill>
                  <a:schemeClr val="tx1"/>
                </a:solidFill>
                <a:effectLst/>
                <a:latin typeface="+mn-lt"/>
                <a:ea typeface="+mn-ea"/>
                <a:cs typeface="+mn-cs"/>
              </a:rPr>
              <a:t>New Window </a:t>
            </a:r>
            <a:r>
              <a:rPr lang="en-US" sz="900" kern="1200">
                <a:solidFill>
                  <a:schemeClr val="tx1"/>
                </a:solidFill>
                <a:effectLst/>
                <a:latin typeface="+mn-lt"/>
                <a:ea typeface="+mn-ea"/>
                <a:cs typeface="+mn-cs"/>
              </a:rPr>
              <a:t>&gt; chọn </a:t>
            </a:r>
            <a:r>
              <a:rPr lang="en-US" sz="900" b="1" kern="1200">
                <a:solidFill>
                  <a:schemeClr val="tx1"/>
                </a:solidFill>
                <a:effectLst/>
                <a:latin typeface="+mn-lt"/>
                <a:ea typeface="+mn-ea"/>
                <a:cs typeface="+mn-cs"/>
              </a:rPr>
              <a:t>Arrange All.</a:t>
            </a:r>
          </a:p>
          <a:p>
            <a:r>
              <a:rPr lang="en-US" sz="900" b="1" i="1" kern="1200">
                <a:solidFill>
                  <a:schemeClr val="tx1"/>
                </a:solidFill>
                <a:effectLst/>
                <a:latin typeface="+mn-lt"/>
                <a:ea typeface="+mn-ea"/>
                <a:cs typeface="+mn-cs"/>
              </a:rPr>
              <a:t>Chú ý:</a:t>
            </a:r>
            <a:endParaRPr lang="en-US" sz="900" i="1" kern="1200">
              <a:solidFill>
                <a:schemeClr val="tx1"/>
              </a:solidFill>
              <a:effectLst/>
              <a:latin typeface="+mn-lt"/>
              <a:ea typeface="+mn-ea"/>
              <a:cs typeface="+mn-cs"/>
            </a:endParaRPr>
          </a:p>
          <a:p>
            <a:r>
              <a:rPr lang="en-US" sz="900" i="1" kern="1200">
                <a:solidFill>
                  <a:schemeClr val="tx1"/>
                </a:solidFill>
                <a:effectLst/>
                <a:latin typeface="+mn-lt"/>
                <a:ea typeface="+mn-ea"/>
                <a:cs typeface="+mn-cs"/>
              </a:rPr>
              <a:t>Khi sử dụng tùy chọn </a:t>
            </a:r>
            <a:r>
              <a:rPr lang="en-US" sz="900" b="1" i="1" kern="1200">
                <a:solidFill>
                  <a:schemeClr val="tx1"/>
                </a:solidFill>
                <a:effectLst/>
                <a:latin typeface="+mn-lt"/>
                <a:ea typeface="+mn-ea"/>
                <a:cs typeface="+mn-cs"/>
              </a:rPr>
              <a:t>New Window</a:t>
            </a:r>
            <a:r>
              <a:rPr lang="en-US" sz="900" i="1" kern="1200">
                <a:solidFill>
                  <a:schemeClr val="tx1"/>
                </a:solidFill>
                <a:effectLst/>
                <a:latin typeface="+mn-lt"/>
                <a:ea typeface="+mn-ea"/>
                <a:cs typeface="+mn-cs"/>
              </a:rPr>
              <a:t> để mở cửa sổ mới hiển thị cùng một bài trình chiếu, thanh tiêu đề hiển thị tên tập tin theo sau dấu hai chấm và số tương ứng. Ví dụ: </a:t>
            </a:r>
            <a:r>
              <a:rPr lang="en-US" sz="900" b="1" i="1" kern="1200">
                <a:solidFill>
                  <a:schemeClr val="tx1"/>
                </a:solidFill>
                <a:effectLst/>
                <a:latin typeface="+mn-lt"/>
                <a:ea typeface="+mn-ea"/>
                <a:cs typeface="+mn-cs"/>
              </a:rPr>
              <a:t>Student Does:1</a:t>
            </a:r>
            <a:r>
              <a:rPr lang="en-US" sz="900" i="1" kern="1200">
                <a:solidFill>
                  <a:schemeClr val="tx1"/>
                </a:solidFill>
                <a:effectLst/>
                <a:latin typeface="+mn-lt"/>
                <a:ea typeface="+mn-ea"/>
                <a:cs typeface="+mn-cs"/>
              </a:rPr>
              <a:t> và </a:t>
            </a:r>
            <a:r>
              <a:rPr lang="en-US" sz="900" b="1" i="1" kern="1200">
                <a:solidFill>
                  <a:schemeClr val="tx1"/>
                </a:solidFill>
                <a:effectLst/>
                <a:latin typeface="+mn-lt"/>
                <a:ea typeface="+mn-ea"/>
                <a:cs typeface="+mn-cs"/>
              </a:rPr>
              <a:t>Student Does:2</a:t>
            </a:r>
            <a:r>
              <a:rPr lang="en-US" sz="900" i="1" kern="1200">
                <a:solidFill>
                  <a:schemeClr val="tx1"/>
                </a:solidFill>
                <a:effectLst/>
                <a:latin typeface="+mn-lt"/>
                <a:ea typeface="+mn-ea"/>
                <a:cs typeface="+mn-cs"/>
              </a:rPr>
              <a:t>….</a:t>
            </a:r>
          </a:p>
          <a:p>
            <a:pPr marL="171450" indent="-171450">
              <a:buFont typeface="Arial" panose="020B0604020202020204" pitchFamily="34" charset="0"/>
              <a:buChar char="•"/>
            </a:pPr>
            <a:endParaRPr lang="en-US" sz="900" kern="120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23</a:t>
            </a:fld>
            <a:endParaRPr lang="en-US"/>
          </a:p>
        </p:txBody>
      </p:sp>
    </p:spTree>
    <p:extLst>
      <p:ext uri="{BB962C8B-B14F-4D97-AF65-F5344CB8AC3E}">
        <p14:creationId xmlns:p14="http://schemas.microsoft.com/office/powerpoint/2010/main" val="1660621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24</a:t>
            </a:fld>
            <a:endParaRPr lang="en-US"/>
          </a:p>
        </p:txBody>
      </p:sp>
    </p:spTree>
    <p:extLst>
      <p:ext uri="{BB962C8B-B14F-4D97-AF65-F5344CB8AC3E}">
        <p14:creationId xmlns:p14="http://schemas.microsoft.com/office/powerpoint/2010/main" val="92317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Tạo bài trình chiếu từ Template: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Từ màn hình </a:t>
            </a:r>
            <a:r>
              <a:rPr lang="en-US" sz="900" b="1" kern="1200">
                <a:solidFill>
                  <a:schemeClr val="tx1"/>
                </a:solidFill>
                <a:effectLst/>
                <a:latin typeface="+mn-lt"/>
                <a:ea typeface="+mn-ea"/>
                <a:cs typeface="+mn-cs"/>
              </a:rPr>
              <a:t>Backstage&gt;</a:t>
            </a:r>
            <a:r>
              <a:rPr lang="en-US" sz="900" kern="1200">
                <a:solidFill>
                  <a:schemeClr val="tx1"/>
                </a:solidFill>
                <a:effectLst/>
                <a:latin typeface="+mn-lt"/>
                <a:ea typeface="+mn-ea"/>
                <a:cs typeface="+mn-cs"/>
              </a:rPr>
              <a:t> Chọn một template &gt; Nhấp chọn </a:t>
            </a:r>
            <a:r>
              <a:rPr lang="en-US" sz="900" b="1" kern="1200">
                <a:solidFill>
                  <a:schemeClr val="tx1"/>
                </a:solidFill>
                <a:effectLst/>
                <a:latin typeface="+mn-lt"/>
                <a:ea typeface="+mn-ea"/>
                <a:cs typeface="+mn-cs"/>
              </a:rPr>
              <a:t>Create.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Từ màn hình </a:t>
            </a:r>
            <a:r>
              <a:rPr lang="en-US" sz="900" b="1" kern="1200">
                <a:solidFill>
                  <a:schemeClr val="tx1"/>
                </a:solidFill>
                <a:effectLst/>
                <a:latin typeface="+mn-lt"/>
                <a:ea typeface="+mn-ea"/>
                <a:cs typeface="+mn-cs"/>
              </a:rPr>
              <a:t>Backstage</a:t>
            </a:r>
            <a:r>
              <a:rPr lang="en-US" sz="900" kern="1200">
                <a:solidFill>
                  <a:schemeClr val="tx1"/>
                </a:solidFill>
                <a:effectLst/>
                <a:latin typeface="+mn-lt"/>
                <a:ea typeface="+mn-ea"/>
                <a:cs typeface="+mn-cs"/>
              </a:rPr>
              <a:t> &gt; Nhập từ khóa chủ đề mẫu (</a:t>
            </a:r>
            <a:r>
              <a:rPr lang="en-US" sz="900" b="1" kern="1200">
                <a:solidFill>
                  <a:schemeClr val="tx1"/>
                </a:solidFill>
                <a:effectLst/>
                <a:latin typeface="+mn-lt"/>
                <a:ea typeface="+mn-ea"/>
                <a:cs typeface="+mn-cs"/>
              </a:rPr>
              <a:t>Business</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Techonoly</a:t>
            </a:r>
            <a:r>
              <a:rPr lang="en-US" sz="900" kern="1200">
                <a:solidFill>
                  <a:schemeClr val="tx1"/>
                </a:solidFill>
                <a:effectLst/>
                <a:latin typeface="+mn-lt"/>
                <a:ea typeface="+mn-ea"/>
                <a:cs typeface="+mn-cs"/>
              </a:rPr>
              <a:t>,…) &gt; Nhấn </a:t>
            </a:r>
            <a:r>
              <a:rPr lang="en-US" sz="900" b="1" kern="1200">
                <a:solidFill>
                  <a:schemeClr val="tx1"/>
                </a:solidFill>
                <a:effectLst/>
                <a:latin typeface="+mn-lt"/>
                <a:ea typeface="+mn-ea"/>
                <a:cs typeface="+mn-cs"/>
              </a:rPr>
              <a:t>Enter</a:t>
            </a:r>
            <a:r>
              <a:rPr lang="en-US" sz="900" kern="1200">
                <a:solidFill>
                  <a:schemeClr val="tx1"/>
                </a:solidFill>
                <a:effectLst/>
                <a:latin typeface="+mn-lt"/>
                <a:ea typeface="+mn-ea"/>
                <a:cs typeface="+mn-cs"/>
              </a:rPr>
              <a:t> &gt; Chọn chủ đề &gt; Nhấp chọn </a:t>
            </a:r>
            <a:r>
              <a:rPr lang="en-US" sz="900" b="1" kern="1200">
                <a:solidFill>
                  <a:schemeClr val="tx1"/>
                </a:solidFill>
                <a:effectLst/>
                <a:latin typeface="+mn-lt"/>
                <a:ea typeface="+mn-ea"/>
                <a:cs typeface="+mn-cs"/>
              </a:rPr>
              <a:t>Create.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chọn nhóm chủ đề được đề nghị (</a:t>
            </a:r>
            <a:r>
              <a:rPr lang="en-US" sz="900" b="1" kern="1200">
                <a:solidFill>
                  <a:schemeClr val="tx1"/>
                </a:solidFill>
                <a:effectLst/>
                <a:latin typeface="+mn-lt"/>
                <a:ea typeface="+mn-ea"/>
                <a:cs typeface="+mn-cs"/>
              </a:rPr>
              <a:t>Suggested Searches</a:t>
            </a:r>
            <a:r>
              <a:rPr lang="en-US" sz="900" kern="1200">
                <a:solidFill>
                  <a:schemeClr val="tx1"/>
                </a:solidFill>
                <a:effectLst/>
                <a:latin typeface="+mn-lt"/>
                <a:ea typeface="+mn-ea"/>
                <a:cs typeface="+mn-cs"/>
              </a:rPr>
              <a:t>) bên dưới hộp tìm kiếm &gt; Chọn mẫu &gt; Nhấp chọn </a:t>
            </a:r>
            <a:r>
              <a:rPr lang="en-US" sz="900" b="1" kern="1200">
                <a:solidFill>
                  <a:schemeClr val="tx1"/>
                </a:solidFill>
                <a:effectLst/>
                <a:latin typeface="+mn-lt"/>
                <a:ea typeface="+mn-ea"/>
                <a:cs typeface="+mn-cs"/>
              </a:rPr>
              <a:t>Create.</a:t>
            </a:r>
            <a:endParaRPr lang="en-US" sz="9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AF44F5F5-A8AA-4BC1-84A0-54BF991CD31D}" type="slidenum">
              <a:rPr lang="en-US" smtClean="0"/>
              <a:t>7</a:t>
            </a:fld>
            <a:endParaRPr lang="en-US"/>
          </a:p>
        </p:txBody>
      </p:sp>
    </p:spTree>
    <p:extLst>
      <p:ext uri="{BB962C8B-B14F-4D97-AF65-F5344CB8AC3E}">
        <p14:creationId xmlns:p14="http://schemas.microsoft.com/office/powerpoint/2010/main" val="289343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Khởi động lệnh lưu: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File</a:t>
            </a:r>
            <a:r>
              <a:rPr lang="en-US" sz="900" kern="1200">
                <a:solidFill>
                  <a:schemeClr val="tx1"/>
                </a:solidFill>
                <a:effectLst/>
                <a:latin typeface="+mn-lt"/>
                <a:ea typeface="+mn-ea"/>
                <a:cs typeface="+mn-cs"/>
              </a:rPr>
              <a:t> &gt; Chọn </a:t>
            </a:r>
            <a:r>
              <a:rPr lang="en-US" sz="900" b="1" kern="1200">
                <a:solidFill>
                  <a:schemeClr val="tx1"/>
                </a:solidFill>
                <a:effectLst/>
                <a:latin typeface="+mn-lt"/>
                <a:ea typeface="+mn-ea"/>
                <a:cs typeface="+mn-cs"/>
              </a:rPr>
              <a:t>Save</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Save As</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biểu tượng  Save trên </a:t>
            </a:r>
            <a:r>
              <a:rPr lang="en-US" sz="900" b="1" kern="1200">
                <a:solidFill>
                  <a:schemeClr val="tx1"/>
                </a:solidFill>
                <a:effectLst/>
                <a:latin typeface="+mn-lt"/>
                <a:ea typeface="+mn-ea"/>
                <a:cs typeface="+mn-cs"/>
              </a:rPr>
              <a:t>Quick Access Toolbar</a:t>
            </a:r>
            <a:r>
              <a:rPr lang="en-US" sz="900" kern="1200">
                <a:solidFill>
                  <a:schemeClr val="tx1"/>
                </a:solidFill>
                <a:effectLst/>
                <a:latin typeface="+mn-lt"/>
                <a:ea typeface="+mn-ea"/>
                <a:cs typeface="+mn-cs"/>
              </a:rPr>
              <a:t>;</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a:t>
            </a:r>
            <a:r>
              <a:rPr lang="en-US" sz="900" b="1" kern="1200">
                <a:solidFill>
                  <a:schemeClr val="tx1"/>
                </a:solidFill>
                <a:effectLst/>
                <a:latin typeface="+mn-lt"/>
                <a:ea typeface="+mn-ea"/>
                <a:cs typeface="+mn-cs"/>
              </a:rPr>
              <a:t>Ctrl + S</a:t>
            </a:r>
            <a:r>
              <a:rPr lang="en-US" sz="900" kern="1200">
                <a:solidFill>
                  <a:schemeClr val="tx1"/>
                </a:solidFill>
                <a:effectLst/>
                <a:latin typeface="+mn-lt"/>
                <a:ea typeface="+mn-ea"/>
                <a:cs typeface="+mn-cs"/>
              </a:rPr>
              <a:t>.</a:t>
            </a:r>
          </a:p>
          <a:p>
            <a:pPr marL="171450" indent="-171450">
              <a:buFont typeface="Arial" panose="020B0604020202020204" pitchFamily="34" charset="0"/>
              <a:buChar char="•"/>
            </a:pPr>
            <a:r>
              <a:rPr lang="en-US" sz="900" kern="1200">
                <a:solidFill>
                  <a:schemeClr val="tx1"/>
                </a:solidFill>
                <a:effectLst/>
                <a:latin typeface="+mn-lt"/>
                <a:ea typeface="+mn-ea"/>
                <a:cs typeface="+mn-cs"/>
              </a:rPr>
              <a:t>Khi lệnh </a:t>
            </a:r>
            <a:r>
              <a:rPr lang="en-US" sz="900" b="1" kern="1200">
                <a:solidFill>
                  <a:schemeClr val="tx1"/>
                </a:solidFill>
                <a:effectLst/>
                <a:latin typeface="+mn-lt"/>
                <a:ea typeface="+mn-ea"/>
                <a:cs typeface="+mn-cs"/>
              </a:rPr>
              <a:t>Save</a:t>
            </a:r>
            <a:r>
              <a:rPr lang="en-US" sz="900" kern="1200">
                <a:solidFill>
                  <a:schemeClr val="tx1"/>
                </a:solidFill>
                <a:effectLst/>
                <a:latin typeface="+mn-lt"/>
                <a:ea typeface="+mn-ea"/>
                <a:cs typeface="+mn-cs"/>
              </a:rPr>
              <a:t> được khởi động, phần bên trái của màn hình hiển thị các vị trí lưu trữ gần đây được truy cập. Bạn có thể thêm vị trí lưu trữ </a:t>
            </a:r>
            <a:r>
              <a:rPr lang="en-US" sz="900" b="1" kern="1200">
                <a:solidFill>
                  <a:schemeClr val="tx1"/>
                </a:solidFill>
                <a:effectLst/>
                <a:latin typeface="+mn-lt"/>
                <a:ea typeface="+mn-ea"/>
                <a:cs typeface="+mn-cs"/>
              </a:rPr>
              <a:t>(Add a Place) </a:t>
            </a:r>
            <a:r>
              <a:rPr lang="en-US" sz="900" kern="1200">
                <a:solidFill>
                  <a:schemeClr val="tx1"/>
                </a:solidFill>
                <a:effectLst/>
                <a:latin typeface="+mn-lt"/>
                <a:ea typeface="+mn-ea"/>
                <a:cs typeface="+mn-cs"/>
              </a:rPr>
              <a:t>hoặc lưu trữ trên đám mây</a:t>
            </a:r>
            <a:r>
              <a:rPr lang="en-US" sz="900" b="1" kern="1200">
                <a:solidFill>
                  <a:schemeClr val="tx1"/>
                </a:solidFill>
                <a:effectLst/>
                <a:latin typeface="+mn-lt"/>
                <a:ea typeface="+mn-ea"/>
                <a:cs typeface="+mn-cs"/>
              </a:rPr>
              <a:t> (OneDrive) </a:t>
            </a:r>
            <a:r>
              <a:rPr lang="en-US" sz="900" kern="1200">
                <a:solidFill>
                  <a:schemeClr val="tx1"/>
                </a:solidFill>
                <a:effectLst/>
                <a:latin typeface="+mn-lt"/>
                <a:ea typeface="+mn-ea"/>
                <a:cs typeface="+mn-cs"/>
              </a:rPr>
              <a:t>hoặc nhấp vào </a:t>
            </a:r>
            <a:r>
              <a:rPr lang="en-US" sz="900" b="1" kern="1200">
                <a:solidFill>
                  <a:schemeClr val="tx1"/>
                </a:solidFill>
                <a:effectLst/>
                <a:latin typeface="+mn-lt"/>
                <a:ea typeface="+mn-ea"/>
                <a:cs typeface="+mn-cs"/>
              </a:rPr>
              <a:t>Browse</a:t>
            </a:r>
            <a:r>
              <a:rPr lang="en-US" sz="900" kern="1200">
                <a:solidFill>
                  <a:schemeClr val="tx1"/>
                </a:solidFill>
                <a:effectLst/>
                <a:latin typeface="+mn-lt"/>
                <a:ea typeface="+mn-ea"/>
                <a:cs typeface="+mn-cs"/>
              </a:rPr>
              <a:t> qua để mở hộp thoại </a:t>
            </a:r>
            <a:r>
              <a:rPr lang="en-US" sz="900" b="1" kern="1200">
                <a:solidFill>
                  <a:schemeClr val="tx1"/>
                </a:solidFill>
                <a:effectLst/>
                <a:latin typeface="+mn-lt"/>
                <a:ea typeface="+mn-ea"/>
                <a:cs typeface="+mn-cs"/>
              </a:rPr>
              <a:t>Save As.</a:t>
            </a:r>
            <a:r>
              <a:rPr lang="en-US" sz="900" kern="1200">
                <a:solidFill>
                  <a:schemeClr val="tx1"/>
                </a:solidFill>
                <a:effectLst/>
                <a:latin typeface="+mn-lt"/>
                <a:ea typeface="+mn-ea"/>
                <a:cs typeface="+mn-cs"/>
              </a:rPr>
              <a:t> </a:t>
            </a:r>
          </a:p>
          <a:p>
            <a:pPr marL="171450" indent="-171450">
              <a:buFont typeface="Arial" panose="020B0604020202020204" pitchFamily="34" charset="0"/>
              <a:buChar char="•"/>
            </a:pPr>
            <a:r>
              <a:rPr lang="en-US" sz="900" kern="1200">
                <a:solidFill>
                  <a:schemeClr val="tx1"/>
                </a:solidFill>
                <a:effectLst/>
                <a:latin typeface="+mn-lt"/>
                <a:ea typeface="+mn-ea"/>
                <a:cs typeface="+mn-cs"/>
              </a:rPr>
              <a:t>Sử dụng hộp thoại </a:t>
            </a:r>
            <a:r>
              <a:rPr lang="en-US" sz="900" b="1" kern="1200">
                <a:solidFill>
                  <a:schemeClr val="tx1"/>
                </a:solidFill>
                <a:effectLst/>
                <a:latin typeface="+mn-lt"/>
                <a:ea typeface="+mn-ea"/>
                <a:cs typeface="+mn-cs"/>
              </a:rPr>
              <a:t>Save As</a:t>
            </a:r>
            <a:r>
              <a:rPr lang="en-US" sz="900" kern="1200">
                <a:solidFill>
                  <a:schemeClr val="tx1"/>
                </a:solidFill>
                <a:effectLst/>
                <a:latin typeface="+mn-lt"/>
                <a:ea typeface="+mn-ea"/>
                <a:cs typeface="+mn-cs"/>
              </a:rPr>
              <a:t> hoặc bên phải của màn hình </a:t>
            </a:r>
            <a:r>
              <a:rPr lang="en-US" sz="900" b="1" kern="1200">
                <a:solidFill>
                  <a:schemeClr val="tx1"/>
                </a:solidFill>
                <a:effectLst/>
                <a:latin typeface="+mn-lt"/>
                <a:ea typeface="+mn-ea"/>
                <a:cs typeface="+mn-cs"/>
              </a:rPr>
              <a:t>Save As</a:t>
            </a:r>
            <a:r>
              <a:rPr lang="en-US" sz="900" kern="1200">
                <a:solidFill>
                  <a:schemeClr val="tx1"/>
                </a:solidFill>
                <a:effectLst/>
                <a:latin typeface="+mn-lt"/>
                <a:ea typeface="+mn-ea"/>
                <a:cs typeface="+mn-cs"/>
              </a:rPr>
              <a:t> để chọn vị trí, nhập tên tập tin và chọn định dạng tập tin</a:t>
            </a:r>
          </a:p>
          <a:p>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Lưu tập tin trình chiếu:</a:t>
            </a:r>
            <a:endParaRPr lang="en-US" sz="900" b="1" kern="1200">
              <a:solidFill>
                <a:schemeClr val="tx1"/>
              </a:solidFill>
              <a:effectLst/>
              <a:latin typeface="+mn-lt"/>
              <a:ea typeface="+mn-ea"/>
              <a:cs typeface="+mn-cs"/>
            </a:endParaRPr>
          </a:p>
          <a:p>
            <a:pPr marL="171450" indent="-171450">
              <a:buFont typeface="Arial" panose="020B0604020202020204" pitchFamily="34" charset="0"/>
              <a:buChar char="•"/>
            </a:pPr>
            <a:r>
              <a:rPr lang="es-MX" sz="900" kern="1200">
                <a:solidFill>
                  <a:schemeClr val="tx1"/>
                </a:solidFill>
                <a:effectLst/>
                <a:latin typeface="+mn-lt"/>
                <a:ea typeface="+mn-ea"/>
                <a:cs typeface="+mn-cs"/>
              </a:rPr>
              <a:t>Trong hộp thoại </a:t>
            </a:r>
            <a:r>
              <a:rPr lang="es-MX" sz="900" b="1" kern="1200">
                <a:solidFill>
                  <a:schemeClr val="tx1"/>
                </a:solidFill>
                <a:effectLst/>
                <a:latin typeface="+mn-lt"/>
                <a:ea typeface="+mn-ea"/>
                <a:cs typeface="+mn-cs"/>
              </a:rPr>
              <a:t>Save A</a:t>
            </a:r>
            <a:r>
              <a:rPr lang="es-MX" sz="900" kern="1200">
                <a:solidFill>
                  <a:schemeClr val="tx1"/>
                </a:solidFill>
                <a:effectLst/>
                <a:latin typeface="+mn-lt"/>
                <a:ea typeface="+mn-ea"/>
                <a:cs typeface="+mn-cs"/>
              </a:rPr>
              <a:t>s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điều hướng đến nơi cần lưu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nhập tên tập tin (</a:t>
            </a:r>
            <a:r>
              <a:rPr lang="es-MX" sz="900" b="1" kern="1200">
                <a:solidFill>
                  <a:schemeClr val="tx1"/>
                </a:solidFill>
                <a:effectLst/>
                <a:latin typeface="+mn-lt"/>
                <a:ea typeface="+mn-ea"/>
                <a:cs typeface="+mn-cs"/>
              </a:rPr>
              <a:t>File name</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chọn loại tập tin (</a:t>
            </a:r>
            <a:r>
              <a:rPr lang="es-MX" sz="900" b="1" kern="1200">
                <a:solidFill>
                  <a:schemeClr val="tx1"/>
                </a:solidFill>
                <a:effectLst/>
                <a:latin typeface="+mn-lt"/>
                <a:ea typeface="+mn-ea"/>
                <a:cs typeface="+mn-cs"/>
              </a:rPr>
              <a:t>Save as type</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Save.</a:t>
            </a:r>
            <a:endParaRPr lang="en-US" sz="900" kern="1200">
              <a:solidFill>
                <a:schemeClr val="tx1"/>
              </a:solidFill>
              <a:effectLst/>
              <a:latin typeface="+mn-lt"/>
              <a:ea typeface="+mn-ea"/>
              <a:cs typeface="+mn-cs"/>
            </a:endParaRPr>
          </a:p>
          <a:p>
            <a:endParaRPr lang="en-US"/>
          </a:p>
          <a:p>
            <a:r>
              <a:rPr lang="en-US" sz="900" b="1" i="1" kern="1200">
                <a:solidFill>
                  <a:schemeClr val="tx1"/>
                </a:solidFill>
                <a:effectLst/>
                <a:latin typeface="+mn-lt"/>
                <a:ea typeface="+mn-ea"/>
                <a:cs typeface="+mn-cs"/>
              </a:rPr>
              <a:t>Lưu ý:</a:t>
            </a:r>
            <a:endParaRPr lang="en-US" sz="900" i="1" kern="1200">
              <a:solidFill>
                <a:schemeClr val="tx1"/>
              </a:solidFill>
              <a:effectLst/>
              <a:latin typeface="+mn-lt"/>
              <a:ea typeface="+mn-ea"/>
              <a:cs typeface="+mn-cs"/>
            </a:endParaRPr>
          </a:p>
          <a:p>
            <a:pPr lvl="0"/>
            <a:r>
              <a:rPr lang="en-US" sz="900" i="1" kern="1200">
                <a:solidFill>
                  <a:schemeClr val="tx1"/>
                </a:solidFill>
                <a:effectLst/>
                <a:latin typeface="+mn-lt"/>
                <a:ea typeface="+mn-ea"/>
                <a:cs typeface="+mn-cs"/>
              </a:rPr>
              <a:t>Lần đầu tiên lưu bản trình chiếu, hộp thoại </a:t>
            </a:r>
            <a:r>
              <a:rPr lang="en-US" sz="900" b="1" i="1" kern="1200">
                <a:solidFill>
                  <a:schemeClr val="tx1"/>
                </a:solidFill>
                <a:effectLst/>
                <a:latin typeface="+mn-lt"/>
                <a:ea typeface="+mn-ea"/>
                <a:cs typeface="+mn-cs"/>
              </a:rPr>
              <a:t>Save As</a:t>
            </a:r>
            <a:r>
              <a:rPr lang="en-US" sz="900" i="1" kern="1200">
                <a:solidFill>
                  <a:schemeClr val="tx1"/>
                </a:solidFill>
                <a:effectLst/>
                <a:latin typeface="+mn-lt"/>
                <a:ea typeface="+mn-ea"/>
                <a:cs typeface="+mn-cs"/>
              </a:rPr>
              <a:t> sẽ mở.</a:t>
            </a:r>
          </a:p>
          <a:p>
            <a:pPr lvl="0"/>
            <a:r>
              <a:rPr lang="en-US" sz="900" i="1" kern="1200">
                <a:solidFill>
                  <a:schemeClr val="tx1"/>
                </a:solidFill>
                <a:effectLst/>
                <a:latin typeface="+mn-lt"/>
                <a:ea typeface="+mn-ea"/>
                <a:cs typeface="+mn-cs"/>
              </a:rPr>
              <a:t>Khi lần đầu lưu một bản trình chiếu mới, PowerPoint đề xuất tên tập tin dựa trên văn bản được nhập vào trong </a:t>
            </a:r>
            <a:r>
              <a:rPr lang="en-US" sz="900" b="1" i="1" kern="1200">
                <a:solidFill>
                  <a:schemeClr val="tx1"/>
                </a:solidFill>
                <a:effectLst/>
                <a:latin typeface="+mn-lt"/>
                <a:ea typeface="+mn-ea"/>
                <a:cs typeface="+mn-cs"/>
              </a:rPr>
              <a:t>slide tiêu đề</a:t>
            </a:r>
            <a:r>
              <a:rPr lang="en-US" sz="900" i="1" kern="1200">
                <a:solidFill>
                  <a:schemeClr val="tx1"/>
                </a:solidFill>
                <a:effectLst/>
                <a:latin typeface="+mn-lt"/>
                <a:ea typeface="+mn-ea"/>
                <a:cs typeface="+mn-cs"/>
              </a:rPr>
              <a:t>; bạn có thể chấp nhận tên này hoặc nhập tên khác. Để lưu tập tin đang tồn tại với tên mới, chọn thẻ </a:t>
            </a:r>
            <a:r>
              <a:rPr lang="en-US" sz="900" b="1" i="1" kern="1200">
                <a:solidFill>
                  <a:schemeClr val="tx1"/>
                </a:solidFill>
                <a:effectLst/>
                <a:latin typeface="+mn-lt"/>
                <a:ea typeface="+mn-ea"/>
                <a:cs typeface="+mn-cs"/>
              </a:rPr>
              <a:t>File</a:t>
            </a:r>
            <a:r>
              <a:rPr lang="en-US" sz="900" i="1" kern="1200">
                <a:solidFill>
                  <a:schemeClr val="tx1"/>
                </a:solidFill>
                <a:effectLst/>
                <a:latin typeface="+mn-lt"/>
                <a:ea typeface="+mn-ea"/>
                <a:cs typeface="+mn-cs"/>
              </a:rPr>
              <a:t> và chọn </a:t>
            </a:r>
            <a:r>
              <a:rPr lang="en-US" sz="900" b="1" i="1" kern="1200">
                <a:solidFill>
                  <a:schemeClr val="tx1"/>
                </a:solidFill>
                <a:effectLst/>
                <a:latin typeface="+mn-lt"/>
                <a:ea typeface="+mn-ea"/>
                <a:cs typeface="+mn-cs"/>
              </a:rPr>
              <a:t>Save As</a:t>
            </a:r>
            <a:r>
              <a:rPr lang="en-US" sz="900" i="1" kern="1200">
                <a:solidFill>
                  <a:schemeClr val="tx1"/>
                </a:solidFill>
                <a:effectLst/>
                <a:latin typeface="+mn-lt"/>
                <a:ea typeface="+mn-ea"/>
                <a:cs typeface="+mn-cs"/>
              </a:rPr>
              <a:t>.</a:t>
            </a:r>
          </a:p>
          <a:p>
            <a:pPr lvl="0"/>
            <a:r>
              <a:rPr lang="en-US" sz="900" i="1" kern="1200">
                <a:solidFill>
                  <a:schemeClr val="tx1"/>
                </a:solidFill>
                <a:effectLst/>
                <a:latin typeface="+mn-lt"/>
                <a:ea typeface="+mn-ea"/>
                <a:cs typeface="+mn-cs"/>
              </a:rPr>
              <a:t>Tên tập tin có thể chứa tối đa </a:t>
            </a:r>
            <a:r>
              <a:rPr lang="en-US" sz="900" b="1" i="1" kern="1200">
                <a:solidFill>
                  <a:schemeClr val="tx1"/>
                </a:solidFill>
                <a:effectLst/>
                <a:latin typeface="+mn-lt"/>
                <a:ea typeface="+mn-ea"/>
                <a:cs typeface="+mn-cs"/>
              </a:rPr>
              <a:t>255 </a:t>
            </a:r>
            <a:r>
              <a:rPr lang="en-US" sz="900" i="1" kern="1200">
                <a:solidFill>
                  <a:schemeClr val="tx1"/>
                </a:solidFill>
                <a:effectLst/>
                <a:latin typeface="+mn-lt"/>
                <a:ea typeface="+mn-ea"/>
                <a:cs typeface="+mn-cs"/>
              </a:rPr>
              <a:t>ký tự (bao gồm cả đường dẫn ổ đĩa và thư mục) và không bao gồm các ký tự sau: </a:t>
            </a:r>
            <a:r>
              <a:rPr lang="en-US" sz="900" b="1" i="1" kern="1200">
                <a:solidFill>
                  <a:schemeClr val="tx1"/>
                </a:solidFill>
                <a:effectLst/>
                <a:latin typeface="+mn-lt"/>
                <a:ea typeface="+mn-ea"/>
                <a:cs typeface="+mn-cs"/>
              </a:rPr>
              <a:t>/ \: *? “&lt;&gt; |</a:t>
            </a:r>
            <a:endParaRPr lang="en-US" sz="900" i="1" kern="1200">
              <a:solidFill>
                <a:schemeClr val="tx1"/>
              </a:solidFill>
              <a:effectLst/>
              <a:latin typeface="+mn-lt"/>
              <a:ea typeface="+mn-ea"/>
              <a:cs typeface="+mn-cs"/>
            </a:endParaRPr>
          </a:p>
          <a:p>
            <a:endParaRPr lang="en-US"/>
          </a:p>
          <a:p>
            <a:pPr lvl="0"/>
            <a:r>
              <a:rPr lang="es-MX" sz="900" b="1" kern="1200">
                <a:solidFill>
                  <a:schemeClr val="tx1"/>
                </a:solidFill>
                <a:effectLst/>
                <a:latin typeface="+mn-lt"/>
                <a:ea typeface="+mn-ea"/>
                <a:cs typeface="+mn-cs"/>
              </a:rPr>
              <a:t>Lưu tập tin trình chiếu trên OneDrive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Để lưu bài trình chiếu vào </a:t>
            </a:r>
            <a:r>
              <a:rPr lang="es-MX" sz="900" b="1" kern="1200">
                <a:solidFill>
                  <a:schemeClr val="tx1"/>
                </a:solidFill>
                <a:effectLst/>
                <a:latin typeface="+mn-lt"/>
                <a:ea typeface="+mn-ea"/>
                <a:cs typeface="+mn-cs"/>
              </a:rPr>
              <a:t>OneDrive</a:t>
            </a:r>
            <a:r>
              <a:rPr lang="es-MX" sz="900" kern="1200">
                <a:solidFill>
                  <a:schemeClr val="tx1"/>
                </a:solidFill>
                <a:effectLst/>
                <a:latin typeface="+mn-lt"/>
                <a:ea typeface="+mn-ea"/>
                <a:cs typeface="+mn-cs"/>
              </a:rPr>
              <a:t>, trước tiên bạn phải thiết lập tài khoản </a:t>
            </a:r>
            <a:r>
              <a:rPr lang="es-MX" sz="900" b="1" kern="1200">
                <a:solidFill>
                  <a:schemeClr val="tx1"/>
                </a:solidFill>
                <a:effectLst/>
                <a:latin typeface="+mn-lt"/>
                <a:ea typeface="+mn-ea"/>
                <a:cs typeface="+mn-cs"/>
              </a:rPr>
              <a:t>OneDrive</a:t>
            </a:r>
            <a:r>
              <a:rPr lang="es-MX" sz="900" kern="1200">
                <a:solidFill>
                  <a:schemeClr val="tx1"/>
                </a:solidFill>
                <a:effectLst/>
                <a:latin typeface="+mn-lt"/>
                <a:ea typeface="+mn-ea"/>
                <a:cs typeface="+mn-cs"/>
              </a:rPr>
              <a:t> miễn phí và đăng nhập vào tài khoản </a:t>
            </a:r>
            <a:r>
              <a:rPr lang="es-MX" sz="900" b="1" kern="1200">
                <a:solidFill>
                  <a:schemeClr val="tx1"/>
                </a:solidFill>
                <a:effectLst/>
                <a:latin typeface="+mn-lt"/>
                <a:ea typeface="+mn-ea"/>
                <a:cs typeface="+mn-cs"/>
              </a:rPr>
              <a:t>Microsoft</a:t>
            </a:r>
            <a:r>
              <a:rPr lang="es-MX" sz="900" kern="1200">
                <a:solidFill>
                  <a:schemeClr val="tx1"/>
                </a:solidFill>
                <a:effectLst/>
                <a:latin typeface="+mn-lt"/>
                <a:ea typeface="+mn-ea"/>
                <a:cs typeface="+mn-cs"/>
              </a:rPr>
              <a:t> của mình.</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Sau khi đăng nhập,  ở góc trên bên phải của màn hình </a:t>
            </a:r>
            <a:r>
              <a:rPr lang="es-MX" sz="900" b="1" kern="1200">
                <a:solidFill>
                  <a:schemeClr val="tx1"/>
                </a:solidFill>
                <a:effectLst/>
                <a:latin typeface="+mn-lt"/>
                <a:ea typeface="+mn-ea"/>
                <a:cs typeface="+mn-cs"/>
              </a:rPr>
              <a:t>PowerPoint</a:t>
            </a:r>
            <a:r>
              <a:rPr lang="es-MX" sz="900" kern="1200">
                <a:solidFill>
                  <a:schemeClr val="tx1"/>
                </a:solidFill>
                <a:effectLst/>
                <a:latin typeface="+mn-lt"/>
                <a:ea typeface="+mn-ea"/>
                <a:cs typeface="+mn-cs"/>
              </a:rPr>
              <a:t> sẽ hiển thị tên tài khoản.</a:t>
            </a:r>
            <a:endParaRPr lang="en-US" sz="900" kern="1200">
              <a:solidFill>
                <a:schemeClr val="tx1"/>
              </a:solidFill>
              <a:effectLst/>
              <a:latin typeface="+mn-lt"/>
              <a:ea typeface="+mn-ea"/>
              <a:cs typeface="+mn-cs"/>
            </a:endParaRPr>
          </a:p>
          <a:p>
            <a:pPr marL="17145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File </a:t>
            </a:r>
            <a:r>
              <a:rPr lang="en-US" sz="900" kern="1200">
                <a:solidFill>
                  <a:schemeClr val="tx1"/>
                </a:solidFill>
                <a:effectLst/>
                <a:latin typeface="+mn-lt"/>
                <a:ea typeface="+mn-ea"/>
                <a:cs typeface="+mn-cs"/>
              </a:rPr>
              <a:t>&gt; chọn </a:t>
            </a:r>
            <a:r>
              <a:rPr lang="en-US" sz="900" b="1" kern="1200">
                <a:solidFill>
                  <a:schemeClr val="tx1"/>
                </a:solidFill>
                <a:effectLst/>
                <a:latin typeface="+mn-lt"/>
                <a:ea typeface="+mn-ea"/>
                <a:cs typeface="+mn-cs"/>
              </a:rPr>
              <a:t>Save As </a:t>
            </a:r>
            <a:r>
              <a:rPr lang="en-US" sz="900" kern="1200">
                <a:solidFill>
                  <a:schemeClr val="tx1"/>
                </a:solidFill>
                <a:effectLst/>
                <a:latin typeface="+mn-lt"/>
                <a:ea typeface="+mn-ea"/>
                <a:cs typeface="+mn-cs"/>
              </a:rPr>
              <a:t>&gt; chọn thư mục </a:t>
            </a:r>
            <a:r>
              <a:rPr lang="en-US" sz="900" b="1" kern="1200">
                <a:solidFill>
                  <a:schemeClr val="tx1"/>
                </a:solidFill>
                <a:effectLst/>
                <a:latin typeface="+mn-lt"/>
                <a:ea typeface="+mn-ea"/>
                <a:cs typeface="+mn-cs"/>
              </a:rPr>
              <a:t>OneDrive </a:t>
            </a:r>
            <a:r>
              <a:rPr lang="en-US" sz="900" kern="1200">
                <a:solidFill>
                  <a:schemeClr val="tx1"/>
                </a:solidFill>
                <a:effectLst/>
                <a:latin typeface="+mn-lt"/>
                <a:ea typeface="+mn-ea"/>
                <a:cs typeface="+mn-cs"/>
              </a:rPr>
              <a:t>&gt; Chọn nơi cần lưu hoặc nhấn </a:t>
            </a:r>
            <a:r>
              <a:rPr lang="en-US" sz="900" b="1" kern="1200">
                <a:solidFill>
                  <a:schemeClr val="tx1"/>
                </a:solidFill>
                <a:effectLst/>
                <a:latin typeface="+mn-lt"/>
                <a:ea typeface="+mn-ea"/>
                <a:cs typeface="+mn-cs"/>
              </a:rPr>
              <a:t>Browse</a:t>
            </a:r>
            <a:r>
              <a:rPr lang="en-US" sz="900" kern="1200">
                <a:solidFill>
                  <a:schemeClr val="tx1"/>
                </a:solidFill>
                <a:effectLst/>
                <a:latin typeface="+mn-lt"/>
                <a:ea typeface="+mn-ea"/>
                <a:cs typeface="+mn-cs"/>
              </a:rPr>
              <a:t> để tìm thư mục trên OneDrive &gt; nhấn </a:t>
            </a:r>
            <a:r>
              <a:rPr lang="en-US" sz="900" b="1" kern="1200">
                <a:solidFill>
                  <a:schemeClr val="tx1"/>
                </a:solidFill>
                <a:effectLst/>
                <a:latin typeface="+mn-lt"/>
                <a:ea typeface="+mn-ea"/>
                <a:cs typeface="+mn-cs"/>
              </a:rPr>
              <a:t>Open</a:t>
            </a:r>
            <a:endParaRPr lang="en-US"/>
          </a:p>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25</a:t>
            </a:fld>
            <a:endParaRPr lang="en-US"/>
          </a:p>
        </p:txBody>
      </p:sp>
    </p:spTree>
    <p:extLst>
      <p:ext uri="{BB962C8B-B14F-4D97-AF65-F5344CB8AC3E}">
        <p14:creationId xmlns:p14="http://schemas.microsoft.com/office/powerpoint/2010/main" val="1441011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26</a:t>
            </a:fld>
            <a:endParaRPr lang="en-US"/>
          </a:p>
        </p:txBody>
      </p:sp>
    </p:spTree>
    <p:extLst>
      <p:ext uri="{BB962C8B-B14F-4D97-AF65-F5344CB8AC3E}">
        <p14:creationId xmlns:p14="http://schemas.microsoft.com/office/powerpoint/2010/main" val="2689610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27</a:t>
            </a:fld>
            <a:endParaRPr lang="en-US"/>
          </a:p>
        </p:txBody>
      </p:sp>
    </p:spTree>
    <p:extLst>
      <p:ext uri="{BB962C8B-B14F-4D97-AF65-F5344CB8AC3E}">
        <p14:creationId xmlns:p14="http://schemas.microsoft.com/office/powerpoint/2010/main" val="1275835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Chuyển đổi tính tương thích với phiên bản hiện tại:</a:t>
            </a:r>
            <a:endParaRPr lang="en-US" sz="900" b="1" kern="1200">
              <a:solidFill>
                <a:schemeClr val="tx1"/>
              </a:solidFill>
              <a:effectLst/>
              <a:latin typeface="+mn-lt"/>
              <a:ea typeface="+mn-ea"/>
              <a:cs typeface="+mn-cs"/>
            </a:endParaRPr>
          </a:p>
          <a:p>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File</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Info </a:t>
            </a:r>
            <a:r>
              <a:rPr lang="en-US" sz="900" kern="1200">
                <a:solidFill>
                  <a:schemeClr val="tx1"/>
                </a:solidFill>
                <a:effectLst/>
                <a:latin typeface="+mn-lt"/>
                <a:ea typeface="+mn-ea"/>
                <a:cs typeface="+mn-cs"/>
              </a:rPr>
              <a:t>&gt; chọn </a:t>
            </a:r>
            <a:r>
              <a:rPr lang="en-US" sz="900" b="1" kern="1200">
                <a:solidFill>
                  <a:schemeClr val="tx1"/>
                </a:solidFill>
                <a:effectLst/>
                <a:latin typeface="+mn-lt"/>
                <a:ea typeface="+mn-ea"/>
                <a:cs typeface="+mn-cs"/>
              </a:rPr>
              <a:t>Convert</a:t>
            </a:r>
            <a:r>
              <a:rPr lang="en-US" sz="900" kern="1200">
                <a:solidFill>
                  <a:schemeClr val="tx1"/>
                </a:solidFill>
                <a:effectLst/>
                <a:latin typeface="+mn-lt"/>
                <a:ea typeface="+mn-ea"/>
                <a:cs typeface="+mn-cs"/>
              </a:rPr>
              <a:t>. </a:t>
            </a:r>
          </a:p>
          <a:p>
            <a:endParaRPr lang="en-US" sz="900" kern="1200">
              <a:solidFill>
                <a:schemeClr val="tx1"/>
              </a:solidFill>
              <a:effectLst/>
              <a:latin typeface="+mn-lt"/>
              <a:ea typeface="+mn-ea"/>
              <a:cs typeface="+mn-cs"/>
            </a:endParaRPr>
          </a:p>
          <a:p>
            <a:r>
              <a:rPr lang="en-US" sz="900" b="1" i="1" u="sng" kern="1200">
                <a:solidFill>
                  <a:schemeClr val="tx1"/>
                </a:solidFill>
                <a:effectLst/>
                <a:latin typeface="+mn-lt"/>
                <a:ea typeface="+mn-ea"/>
                <a:cs typeface="+mn-cs"/>
              </a:rPr>
              <a:t>Lưu ý:</a:t>
            </a:r>
            <a:endParaRPr lang="en-US" sz="900" i="1" kern="1200">
              <a:solidFill>
                <a:schemeClr val="tx1"/>
              </a:solidFill>
              <a:effectLst/>
              <a:latin typeface="+mn-lt"/>
              <a:ea typeface="+mn-ea"/>
              <a:cs typeface="+mn-cs"/>
            </a:endParaRPr>
          </a:p>
          <a:p>
            <a:r>
              <a:rPr lang="en-US" sz="900" i="1" kern="1200">
                <a:solidFill>
                  <a:schemeClr val="tx1"/>
                </a:solidFill>
                <a:effectLst/>
                <a:latin typeface="+mn-lt"/>
                <a:ea typeface="+mn-ea"/>
                <a:cs typeface="+mn-cs"/>
              </a:rPr>
              <a:t>Thao tác này sẽ tạo ra một tài liệu mới trong đó các tính năng cũ được cập nhật theo định dạng PowerPoint hiện tại. Tuy nhiên không phải tất cả các phần tử được tạo ở định dạng khác có thể chuyển đổi hoặc tương thích với phiên bản PowerPoint hiện tại.</a:t>
            </a:r>
          </a:p>
          <a:p>
            <a:endParaRPr lang="en-US" sz="900" i="1"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Kiểm tra tính tương thích với các phiên bản trước:</a:t>
            </a:r>
            <a:endParaRPr lang="en-US" sz="900" b="1" kern="1200">
              <a:solidFill>
                <a:schemeClr val="tx1"/>
              </a:solidFill>
              <a:effectLst/>
              <a:latin typeface="+mn-lt"/>
              <a:ea typeface="+mn-ea"/>
              <a:cs typeface="+mn-cs"/>
            </a:endParaRPr>
          </a:p>
          <a:p>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File</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Info</a:t>
            </a:r>
            <a:r>
              <a:rPr lang="en-US" sz="900" kern="1200">
                <a:solidFill>
                  <a:schemeClr val="tx1"/>
                </a:solidFill>
                <a:effectLst/>
                <a:latin typeface="+mn-lt"/>
                <a:ea typeface="+mn-ea"/>
                <a:cs typeface="+mn-cs"/>
              </a:rPr>
              <a:t> &gt; chọn </a:t>
            </a:r>
            <a:r>
              <a:rPr lang="en-US" sz="900" b="1" kern="1200">
                <a:solidFill>
                  <a:schemeClr val="tx1"/>
                </a:solidFill>
                <a:effectLst/>
                <a:latin typeface="+mn-lt"/>
                <a:ea typeface="+mn-ea"/>
                <a:cs typeface="+mn-cs"/>
              </a:rPr>
              <a:t>Check for Issues</a:t>
            </a:r>
            <a:r>
              <a:rPr lang="en-US" sz="900" kern="1200">
                <a:solidFill>
                  <a:schemeClr val="tx1"/>
                </a:solidFill>
                <a:effectLst/>
                <a:latin typeface="+mn-lt"/>
                <a:ea typeface="+mn-ea"/>
                <a:cs typeface="+mn-cs"/>
              </a:rPr>
              <a:t> &gt; chọn </a:t>
            </a:r>
            <a:r>
              <a:rPr lang="en-US" sz="900" b="1" kern="1200">
                <a:solidFill>
                  <a:schemeClr val="tx1"/>
                </a:solidFill>
                <a:effectLst/>
                <a:latin typeface="+mn-lt"/>
                <a:ea typeface="+mn-ea"/>
                <a:cs typeface="+mn-cs"/>
              </a:rPr>
              <a:t>Check Compability</a:t>
            </a:r>
            <a:r>
              <a:rPr lang="en-US" sz="900" kern="1200">
                <a:solidFill>
                  <a:schemeClr val="tx1"/>
                </a:solidFill>
                <a:effectLst/>
                <a:latin typeface="+mn-lt"/>
                <a:ea typeface="+mn-ea"/>
                <a:cs typeface="+mn-cs"/>
              </a:rPr>
              <a:t>.</a:t>
            </a:r>
          </a:p>
          <a:p>
            <a:r>
              <a:rPr lang="en-US" sz="900" kern="1200">
                <a:solidFill>
                  <a:schemeClr val="tx1"/>
                </a:solidFill>
                <a:effectLst/>
                <a:latin typeface="+mn-lt"/>
                <a:ea typeface="+mn-ea"/>
                <a:cs typeface="+mn-cs"/>
              </a:rPr>
              <a:t> </a:t>
            </a:r>
          </a:p>
          <a:p>
            <a:r>
              <a:rPr lang="en-US" sz="900" b="1" i="1" u="sng" kern="1200">
                <a:solidFill>
                  <a:schemeClr val="tx1"/>
                </a:solidFill>
                <a:effectLst/>
                <a:latin typeface="+mn-lt"/>
                <a:ea typeface="+mn-ea"/>
                <a:cs typeface="+mn-cs"/>
              </a:rPr>
              <a:t>Lưu ý:</a:t>
            </a:r>
            <a:endParaRPr lang="en-US" sz="900" i="1" kern="1200">
              <a:solidFill>
                <a:schemeClr val="tx1"/>
              </a:solidFill>
              <a:effectLst/>
              <a:latin typeface="+mn-lt"/>
              <a:ea typeface="+mn-ea"/>
              <a:cs typeface="+mn-cs"/>
            </a:endParaRPr>
          </a:p>
          <a:p>
            <a:r>
              <a:rPr lang="en-US" sz="900" i="1" kern="1200">
                <a:solidFill>
                  <a:schemeClr val="tx1"/>
                </a:solidFill>
                <a:effectLst/>
                <a:latin typeface="+mn-lt"/>
                <a:ea typeface="+mn-ea"/>
                <a:cs typeface="+mn-cs"/>
              </a:rPr>
              <a:t>PowerPoint sẽ liệt kê các tính năng trong bài trình chiếu không được hỗ trợ bởi phiên bản trước, và số lần tính năng đó xảy ra trong bài trình chiếu. Nếu muốn hỗ trợ cách chỉnh sửa, bạn chọn </a:t>
            </a:r>
            <a:r>
              <a:rPr lang="en-US" sz="900" b="1" i="1" kern="1200">
                <a:solidFill>
                  <a:schemeClr val="tx1"/>
                </a:solidFill>
                <a:effectLst/>
                <a:latin typeface="+mn-lt"/>
                <a:ea typeface="+mn-ea"/>
                <a:cs typeface="+mn-cs"/>
              </a:rPr>
              <a:t>Help</a:t>
            </a:r>
            <a:r>
              <a:rPr lang="en-US" sz="900" i="1" kern="1200">
                <a:solidFill>
                  <a:schemeClr val="tx1"/>
                </a:solidFill>
                <a:effectLst/>
                <a:latin typeface="+mn-lt"/>
                <a:ea typeface="+mn-ea"/>
                <a:cs typeface="+mn-cs"/>
              </a:rPr>
              <a:t> để xem giải pháp điều chỉnh lại bài trình chiếu.</a:t>
            </a:r>
          </a:p>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28</a:t>
            </a:fld>
            <a:endParaRPr lang="en-US"/>
          </a:p>
        </p:txBody>
      </p:sp>
    </p:spTree>
    <p:extLst>
      <p:ext uri="{BB962C8B-B14F-4D97-AF65-F5344CB8AC3E}">
        <p14:creationId xmlns:p14="http://schemas.microsoft.com/office/powerpoint/2010/main" val="2783341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Nhập các thuộc tính bài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thẻ </a:t>
            </a:r>
            <a:r>
              <a:rPr lang="es-MX" sz="900" b="1" kern="1200">
                <a:solidFill>
                  <a:schemeClr val="tx1"/>
                </a:solidFill>
                <a:effectLst/>
                <a:latin typeface="+mn-lt"/>
                <a:ea typeface="+mn-ea"/>
                <a:cs typeface="+mn-cs"/>
              </a:rPr>
              <a:t>File</a:t>
            </a:r>
            <a:r>
              <a:rPr lang="es-MX" sz="900" kern="1200">
                <a:solidFill>
                  <a:schemeClr val="tx1"/>
                </a:solidFill>
                <a:effectLst/>
                <a:latin typeface="+mn-lt"/>
                <a:ea typeface="+mn-ea"/>
                <a:cs typeface="+mn-cs"/>
              </a:rPr>
              <a:t>, </a:t>
            </a:r>
            <a:r>
              <a:rPr lang="es-MX" sz="900" b="1" kern="1200">
                <a:solidFill>
                  <a:schemeClr val="tx1"/>
                </a:solidFill>
                <a:effectLst/>
                <a:latin typeface="+mn-lt"/>
                <a:ea typeface="+mn-ea"/>
                <a:cs typeface="+mn-cs"/>
              </a:rPr>
              <a:t>Info</a:t>
            </a:r>
            <a:r>
              <a:rPr lang="es-MX" sz="900" kern="1200">
                <a:solidFill>
                  <a:schemeClr val="tx1"/>
                </a:solidFill>
                <a:effectLst/>
                <a:latin typeface="+mn-lt"/>
                <a:ea typeface="+mn-ea"/>
                <a:cs typeface="+mn-cs"/>
              </a:rPr>
              <a:t>, chọn thuộc tính sẽ hiển thị bên phải màn hình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nhấp chọn hộp văn bản bên phải thuộc tính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nhập thuộc tính hoặc;</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Chọn </a:t>
            </a:r>
            <a:r>
              <a:rPr lang="es-MX" sz="900" b="1" kern="1200">
                <a:solidFill>
                  <a:schemeClr val="tx1"/>
                </a:solidFill>
                <a:effectLst/>
                <a:latin typeface="+mn-lt"/>
                <a:ea typeface="+mn-ea"/>
                <a:cs typeface="+mn-cs"/>
              </a:rPr>
              <a:t>Properties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Advanced Properties</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chọn thẻ </a:t>
            </a:r>
            <a:r>
              <a:rPr lang="es-MX" sz="900" b="1" kern="1200">
                <a:solidFill>
                  <a:schemeClr val="tx1"/>
                </a:solidFill>
                <a:effectLst/>
                <a:latin typeface="+mn-lt"/>
                <a:ea typeface="+mn-ea"/>
                <a:cs typeface="+mn-cs"/>
              </a:rPr>
              <a:t>Summary</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chọn hộp văn bản thuộc tính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nhập thuộc tính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OK</a:t>
            </a:r>
            <a:r>
              <a:rPr lang="es-MX" sz="900" kern="1200">
                <a:solidFill>
                  <a:schemeClr val="tx1"/>
                </a:solidFill>
                <a:effectLst/>
                <a:latin typeface="+mn-lt"/>
                <a:ea typeface="+mn-ea"/>
                <a:cs typeface="+mn-cs"/>
              </a:rPr>
              <a:t>. </a:t>
            </a:r>
            <a:endParaRPr lang="en-US" sz="900" kern="1200">
              <a:solidFill>
                <a:schemeClr val="tx1"/>
              </a:solidFill>
              <a:effectLst/>
              <a:latin typeface="+mn-lt"/>
              <a:ea typeface="+mn-ea"/>
              <a:cs typeface="+mn-cs"/>
            </a:endParaRPr>
          </a:p>
          <a:p>
            <a:pPr marL="0" indent="0">
              <a:buFont typeface="Arial" panose="020B0604020202020204" pitchFamily="34" charset="0"/>
              <a:buNone/>
            </a:pP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Thêm thuộc tính mới cho tập tin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Properties &gt; chọn Advanced Properties  &gt; chọn thẻ Custom.</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a:t>
            </a:r>
            <a:r>
              <a:rPr lang="en-US" sz="900" b="1" kern="1200">
                <a:solidFill>
                  <a:schemeClr val="tx1"/>
                </a:solidFill>
                <a:effectLst/>
                <a:latin typeface="+mn-lt"/>
                <a:ea typeface="+mn-ea"/>
                <a:cs typeface="+mn-cs"/>
              </a:rPr>
              <a:t>Name</a:t>
            </a:r>
            <a:r>
              <a:rPr lang="en-US" sz="900" kern="1200">
                <a:solidFill>
                  <a:schemeClr val="tx1"/>
                </a:solidFill>
                <a:effectLst/>
                <a:latin typeface="+mn-lt"/>
                <a:ea typeface="+mn-ea"/>
                <a:cs typeface="+mn-cs"/>
              </a:rPr>
              <a:t> &gt; nhập tên thuộc tính &gt; chọn </a:t>
            </a:r>
            <a:r>
              <a:rPr lang="en-US" sz="900" b="1" kern="1200">
                <a:solidFill>
                  <a:schemeClr val="tx1"/>
                </a:solidFill>
                <a:effectLst/>
                <a:latin typeface="+mn-lt"/>
                <a:ea typeface="+mn-ea"/>
                <a:cs typeface="+mn-cs"/>
              </a:rPr>
              <a:t>Type</a:t>
            </a:r>
            <a:r>
              <a:rPr lang="en-US" sz="900" kern="1200">
                <a:solidFill>
                  <a:schemeClr val="tx1"/>
                </a:solidFill>
                <a:effectLst/>
                <a:latin typeface="+mn-lt"/>
                <a:ea typeface="+mn-ea"/>
                <a:cs typeface="+mn-cs"/>
              </a:rPr>
              <a:t> loại thuộc tính &gt; chọn </a:t>
            </a:r>
            <a:r>
              <a:rPr lang="en-US" sz="900" b="1" kern="1200">
                <a:solidFill>
                  <a:schemeClr val="tx1"/>
                </a:solidFill>
                <a:effectLst/>
                <a:latin typeface="+mn-lt"/>
                <a:ea typeface="+mn-ea"/>
                <a:cs typeface="+mn-cs"/>
              </a:rPr>
              <a:t>Value</a:t>
            </a:r>
            <a:r>
              <a:rPr lang="en-US" sz="900" kern="1200">
                <a:solidFill>
                  <a:schemeClr val="tx1"/>
                </a:solidFill>
                <a:effectLst/>
                <a:latin typeface="+mn-lt"/>
                <a:ea typeface="+mn-ea"/>
                <a:cs typeface="+mn-cs"/>
              </a:rPr>
              <a:t> nhập giá trị thuộc tính &gt; chọn </a:t>
            </a:r>
            <a:r>
              <a:rPr lang="en-US" sz="900" b="1" kern="1200">
                <a:solidFill>
                  <a:schemeClr val="tx1"/>
                </a:solidFill>
                <a:effectLst/>
                <a:latin typeface="+mn-lt"/>
                <a:ea typeface="+mn-ea"/>
                <a:cs typeface="+mn-cs"/>
              </a:rPr>
              <a:t>Add</a:t>
            </a:r>
            <a:r>
              <a:rPr lang="en-US" sz="900" kern="1200">
                <a:solidFill>
                  <a:schemeClr val="tx1"/>
                </a:solidFill>
                <a:effectLst/>
                <a:latin typeface="+mn-lt"/>
                <a:ea typeface="+mn-ea"/>
                <a:cs typeface="+mn-cs"/>
              </a:rPr>
              <a:t> &gt; chọn </a:t>
            </a:r>
            <a:r>
              <a:rPr lang="en-US" sz="900" b="1" kern="1200">
                <a:solidFill>
                  <a:schemeClr val="tx1"/>
                </a:solidFill>
                <a:effectLst/>
                <a:latin typeface="+mn-lt"/>
                <a:ea typeface="+mn-ea"/>
                <a:cs typeface="+mn-cs"/>
              </a:rPr>
              <a:t>OK.</a:t>
            </a:r>
            <a:endParaRPr lang="en-US" sz="900" kern="120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29</a:t>
            </a:fld>
            <a:endParaRPr lang="en-US"/>
          </a:p>
        </p:txBody>
      </p:sp>
    </p:spTree>
    <p:extLst>
      <p:ext uri="{BB962C8B-B14F-4D97-AF65-F5344CB8AC3E}">
        <p14:creationId xmlns:p14="http://schemas.microsoft.com/office/powerpoint/2010/main" val="2645473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Chuyển đổi chế độ xem bài trình chiếu:</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a:t>
            </a:r>
            <a:r>
              <a:rPr lang="en-US" sz="900" b="1" kern="1200">
                <a:solidFill>
                  <a:schemeClr val="tx1"/>
                </a:solidFill>
                <a:effectLst/>
                <a:latin typeface="+mn-lt"/>
                <a:ea typeface="+mn-ea"/>
                <a:cs typeface="+mn-cs"/>
              </a:rPr>
              <a:t>View</a:t>
            </a:r>
            <a:r>
              <a:rPr lang="en-US" sz="900" kern="1200">
                <a:solidFill>
                  <a:schemeClr val="tx1"/>
                </a:solidFill>
                <a:effectLst/>
                <a:latin typeface="+mn-lt"/>
                <a:ea typeface="+mn-ea"/>
                <a:cs typeface="+mn-cs"/>
              </a:rPr>
              <a:t>, nhóm </a:t>
            </a:r>
            <a:r>
              <a:rPr lang="en-US" sz="900" b="1" kern="1200">
                <a:solidFill>
                  <a:schemeClr val="tx1"/>
                </a:solidFill>
                <a:effectLst/>
                <a:latin typeface="+mn-lt"/>
                <a:ea typeface="+mn-ea"/>
                <a:cs typeface="+mn-cs"/>
              </a:rPr>
              <a:t>Presentation</a:t>
            </a:r>
            <a:r>
              <a:rPr lang="en-US" sz="900" kern="1200">
                <a:solidFill>
                  <a:schemeClr val="tx1"/>
                </a:solidFill>
                <a:effectLst/>
                <a:latin typeface="+mn-lt"/>
                <a:ea typeface="+mn-ea"/>
                <a:cs typeface="+mn-cs"/>
              </a:rPr>
              <a:t> </a:t>
            </a:r>
            <a:r>
              <a:rPr lang="en-US" sz="900" b="1" kern="1200">
                <a:solidFill>
                  <a:schemeClr val="tx1"/>
                </a:solidFill>
                <a:effectLst/>
                <a:latin typeface="+mn-lt"/>
                <a:ea typeface="+mn-ea"/>
                <a:cs typeface="+mn-cs"/>
              </a:rPr>
              <a:t>Views</a:t>
            </a:r>
            <a:r>
              <a:rPr lang="en-US" sz="900" kern="1200">
                <a:solidFill>
                  <a:schemeClr val="tx1"/>
                </a:solidFill>
                <a:effectLst/>
                <a:latin typeface="+mn-lt"/>
                <a:ea typeface="+mn-ea"/>
                <a:cs typeface="+mn-cs"/>
              </a:rPr>
              <a:t> &gt; nhấp chọn chế độ </a:t>
            </a:r>
            <a:r>
              <a:rPr lang="en-US" sz="900" b="1" kern="1200">
                <a:solidFill>
                  <a:schemeClr val="tx1"/>
                </a:solidFill>
                <a:effectLst/>
                <a:latin typeface="+mn-lt"/>
                <a:ea typeface="+mn-ea"/>
                <a:cs typeface="+mn-cs"/>
              </a:rPr>
              <a:t>View</a:t>
            </a:r>
            <a:r>
              <a:rPr lang="en-US" sz="900" kern="1200">
                <a:solidFill>
                  <a:schemeClr val="tx1"/>
                </a:solidFill>
                <a:effectLst/>
                <a:latin typeface="+mn-lt"/>
                <a:ea typeface="+mn-ea"/>
                <a:cs typeface="+mn-cs"/>
              </a:rPr>
              <a:t> hoặc;</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chọn biểu tượng </a:t>
            </a:r>
            <a:r>
              <a:rPr lang="en-US" sz="900" b="1" kern="1200">
                <a:solidFill>
                  <a:schemeClr val="tx1"/>
                </a:solidFill>
                <a:effectLst/>
                <a:latin typeface="+mn-lt"/>
                <a:ea typeface="+mn-ea"/>
                <a:cs typeface="+mn-cs"/>
              </a:rPr>
              <a:t>View</a:t>
            </a:r>
            <a:r>
              <a:rPr lang="en-US" sz="900" kern="1200">
                <a:solidFill>
                  <a:schemeClr val="tx1"/>
                </a:solidFill>
                <a:effectLst/>
                <a:latin typeface="+mn-lt"/>
                <a:ea typeface="+mn-ea"/>
                <a:cs typeface="+mn-cs"/>
              </a:rPr>
              <a:t> trên thanh tác vụ (</a:t>
            </a:r>
            <a:r>
              <a:rPr lang="en-US" sz="900" b="1" kern="1200">
                <a:solidFill>
                  <a:schemeClr val="tx1"/>
                </a:solidFill>
                <a:effectLst/>
                <a:latin typeface="+mn-lt"/>
                <a:ea typeface="+mn-ea"/>
                <a:cs typeface="+mn-cs"/>
              </a:rPr>
              <a:t>Status bar</a:t>
            </a:r>
            <a:r>
              <a:rPr lang="en-US" sz="900" kern="1200">
                <a:solidFill>
                  <a:schemeClr val="tx1"/>
                </a:solidFill>
                <a:effectLst/>
                <a:latin typeface="+mn-lt"/>
                <a:ea typeface="+mn-ea"/>
                <a:cs typeface="+mn-cs"/>
              </a:rPr>
              <a:t>).</a:t>
            </a:r>
          </a:p>
          <a:p>
            <a:pPr lvl="0"/>
            <a:r>
              <a:rPr lang="es-MX" sz="900" b="1" kern="1200">
                <a:solidFill>
                  <a:schemeClr val="tx1"/>
                </a:solidFill>
                <a:effectLst/>
                <a:latin typeface="+mn-lt"/>
                <a:ea typeface="+mn-ea"/>
                <a:cs typeface="+mn-cs"/>
              </a:rPr>
              <a:t>Điều chỉnh xem phóng to, thu nhỏ slide:</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thẻ </a:t>
            </a:r>
            <a:r>
              <a:rPr lang="es-MX" sz="900" b="1" kern="1200">
                <a:solidFill>
                  <a:schemeClr val="tx1"/>
                </a:solidFill>
                <a:effectLst/>
                <a:latin typeface="+mn-lt"/>
                <a:ea typeface="+mn-ea"/>
                <a:cs typeface="+mn-cs"/>
              </a:rPr>
              <a:t>View</a:t>
            </a:r>
            <a:r>
              <a:rPr lang="es-MX" sz="900" kern="1200">
                <a:solidFill>
                  <a:schemeClr val="tx1"/>
                </a:solidFill>
                <a:effectLst/>
                <a:latin typeface="+mn-lt"/>
                <a:ea typeface="+mn-ea"/>
                <a:cs typeface="+mn-cs"/>
              </a:rPr>
              <a:t>, nhóm </a:t>
            </a:r>
            <a:r>
              <a:rPr lang="es-MX" sz="900" b="1" kern="1200">
                <a:solidFill>
                  <a:schemeClr val="tx1"/>
                </a:solidFill>
                <a:effectLst/>
                <a:latin typeface="+mn-lt"/>
                <a:ea typeface="+mn-ea"/>
                <a:cs typeface="+mn-cs"/>
              </a:rPr>
              <a:t>Zoom</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rPr>
              <a:t>&gt; </a:t>
            </a:r>
            <a:r>
              <a:rPr lang="es-MX" sz="900" kern="1200">
                <a:solidFill>
                  <a:schemeClr val="tx1"/>
                </a:solidFill>
                <a:effectLst/>
                <a:latin typeface="+mn-lt"/>
                <a:ea typeface="+mn-ea"/>
                <a:cs typeface="+mn-cs"/>
              </a:rPr>
              <a:t>nhấp chọn </a:t>
            </a:r>
            <a:r>
              <a:rPr lang="es-MX" sz="900" b="1" kern="1200">
                <a:solidFill>
                  <a:schemeClr val="tx1"/>
                </a:solidFill>
                <a:effectLst/>
                <a:latin typeface="+mn-lt"/>
                <a:ea typeface="+mn-ea"/>
                <a:cs typeface="+mn-cs"/>
              </a:rPr>
              <a:t>Zoom </a:t>
            </a:r>
            <a:r>
              <a:rPr lang="en-US" sz="900" kern="1200">
                <a:solidFill>
                  <a:schemeClr val="tx1"/>
                </a:solidFill>
                <a:effectLst/>
                <a:latin typeface="+mn-lt"/>
                <a:ea typeface="+mn-ea"/>
                <a:cs typeface="+mn-cs"/>
              </a:rPr>
              <a:t>&gt;</a:t>
            </a:r>
            <a:r>
              <a:rPr lang="es-MX" sz="900" b="1" kern="1200">
                <a:solidFill>
                  <a:schemeClr val="tx1"/>
                </a:solidFill>
                <a:effectLst/>
                <a:latin typeface="+mn-lt"/>
                <a:ea typeface="+mn-ea"/>
                <a:cs typeface="+mn-cs"/>
              </a:rPr>
              <a:t> chọn</a:t>
            </a:r>
            <a:r>
              <a:rPr lang="es-MX" sz="900" kern="1200">
                <a:solidFill>
                  <a:schemeClr val="tx1"/>
                </a:solidFill>
                <a:effectLst/>
                <a:latin typeface="+mn-lt"/>
                <a:ea typeface="+mn-ea"/>
                <a:cs typeface="+mn-cs"/>
              </a:rPr>
              <a:t> hoặc </a:t>
            </a:r>
            <a:r>
              <a:rPr lang="es-MX" sz="900" b="1" kern="1200">
                <a:solidFill>
                  <a:schemeClr val="tx1"/>
                </a:solidFill>
                <a:effectLst/>
                <a:latin typeface="+mn-lt"/>
                <a:ea typeface="+mn-ea"/>
                <a:cs typeface="+mn-cs"/>
              </a:rPr>
              <a:t>nhập</a:t>
            </a:r>
            <a:r>
              <a:rPr lang="es-MX" sz="900" kern="1200">
                <a:solidFill>
                  <a:schemeClr val="tx1"/>
                </a:solidFill>
                <a:effectLst/>
                <a:latin typeface="+mn-lt"/>
                <a:ea typeface="+mn-ea"/>
                <a:cs typeface="+mn-cs"/>
              </a:rPr>
              <a:t> độ phóng đại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OK</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Trên thanh trạng thái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di chuyển thanh </a:t>
            </a:r>
            <a:r>
              <a:rPr lang="es-MX" sz="900" b="1" kern="1200">
                <a:solidFill>
                  <a:schemeClr val="tx1"/>
                </a:solidFill>
                <a:effectLst/>
                <a:latin typeface="+mn-lt"/>
                <a:ea typeface="+mn-ea"/>
                <a:cs typeface="+mn-cs"/>
              </a:rPr>
              <a:t>Slider</a:t>
            </a:r>
            <a:r>
              <a:rPr lang="es-MX" sz="900" kern="1200">
                <a:solidFill>
                  <a:schemeClr val="tx1"/>
                </a:solidFill>
                <a:effectLst/>
                <a:latin typeface="+mn-lt"/>
                <a:ea typeface="+mn-ea"/>
                <a:cs typeface="+mn-cs"/>
              </a:rPr>
              <a:t> để điều chỉnh độ phóng đại; hoặc</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chọn dấu </a:t>
            </a:r>
            <a:r>
              <a:rPr lang="es-MX" sz="900" b="1" kern="1200">
                <a:solidFill>
                  <a:schemeClr val="tx1"/>
                </a:solidFill>
                <a:effectLst/>
                <a:latin typeface="+mn-lt"/>
                <a:ea typeface="+mn-ea"/>
                <a:cs typeface="+mn-cs"/>
              </a:rPr>
              <a:t>(-) Zoom Out</a:t>
            </a:r>
            <a:r>
              <a:rPr lang="es-MX" sz="900" kern="1200">
                <a:solidFill>
                  <a:schemeClr val="tx1"/>
                </a:solidFill>
                <a:effectLst/>
                <a:latin typeface="+mn-lt"/>
                <a:ea typeface="+mn-ea"/>
                <a:cs typeface="+mn-cs"/>
              </a:rPr>
              <a:t> hoặc dấu </a:t>
            </a:r>
            <a:r>
              <a:rPr lang="es-MX" sz="900" b="1" kern="1200">
                <a:solidFill>
                  <a:schemeClr val="tx1"/>
                </a:solidFill>
                <a:effectLst/>
                <a:latin typeface="+mn-lt"/>
                <a:ea typeface="+mn-ea"/>
                <a:cs typeface="+mn-cs"/>
              </a:rPr>
              <a:t>(+) Zoom In</a:t>
            </a:r>
            <a:r>
              <a:rPr lang="es-MX" sz="900" kern="1200">
                <a:solidFill>
                  <a:schemeClr val="tx1"/>
                </a:solidFill>
                <a:effectLst/>
                <a:latin typeface="+mn-lt"/>
                <a:ea typeface="+mn-ea"/>
                <a:cs typeface="+mn-cs"/>
              </a:rPr>
              <a:t> để tăng giảm độ phóng đại 10% hoặc;</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vào  (</a:t>
            </a:r>
            <a:r>
              <a:rPr lang="es-MX" sz="900" b="1" kern="1200">
                <a:solidFill>
                  <a:schemeClr val="tx1"/>
                </a:solidFill>
                <a:effectLst/>
                <a:latin typeface="+mn-lt"/>
                <a:ea typeface="+mn-ea"/>
                <a:cs typeface="+mn-cs"/>
              </a:rPr>
              <a:t>Zoom level</a:t>
            </a:r>
            <a:r>
              <a:rPr lang="es-MX" sz="900" kern="1200">
                <a:solidFill>
                  <a:schemeClr val="tx1"/>
                </a:solidFill>
                <a:effectLst/>
                <a:latin typeface="+mn-lt"/>
                <a:ea typeface="+mn-ea"/>
                <a:cs typeface="+mn-cs"/>
              </a:rPr>
              <a:t>) mở hộp thoại Zoom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chọn các giá trị phóng đại.</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vào  (</a:t>
            </a:r>
            <a:r>
              <a:rPr lang="es-MX" sz="900" b="1" kern="1200">
                <a:solidFill>
                  <a:schemeClr val="tx1"/>
                </a:solidFill>
                <a:effectLst/>
                <a:latin typeface="+mn-lt"/>
                <a:ea typeface="+mn-ea"/>
                <a:cs typeface="+mn-cs"/>
              </a:rPr>
              <a:t>Fit slide to current window</a:t>
            </a:r>
            <a:r>
              <a:rPr lang="es-MX" sz="900" kern="1200">
                <a:solidFill>
                  <a:schemeClr val="tx1"/>
                </a:solidFill>
                <a:effectLst/>
                <a:latin typeface="+mn-lt"/>
                <a:ea typeface="+mn-ea"/>
                <a:cs typeface="+mn-cs"/>
              </a:rPr>
              <a:t>) trên </a:t>
            </a:r>
            <a:r>
              <a:rPr lang="es-MX" sz="900" b="1" kern="1200">
                <a:solidFill>
                  <a:schemeClr val="tx1"/>
                </a:solidFill>
                <a:effectLst/>
                <a:latin typeface="+mn-lt"/>
                <a:ea typeface="+mn-ea"/>
                <a:cs typeface="+mn-cs"/>
              </a:rPr>
              <a:t>Status bar</a:t>
            </a:r>
            <a:r>
              <a:rPr lang="es-MX" sz="900" kern="1200">
                <a:solidFill>
                  <a:schemeClr val="tx1"/>
                </a:solidFill>
                <a:effectLst/>
                <a:latin typeface="+mn-lt"/>
                <a:ea typeface="+mn-ea"/>
                <a:cs typeface="+mn-cs"/>
              </a:rPr>
              <a:t> hoặc  trên </a:t>
            </a:r>
            <a:r>
              <a:rPr lang="es-MX" sz="900" b="1" kern="1200">
                <a:solidFill>
                  <a:schemeClr val="tx1"/>
                </a:solidFill>
                <a:effectLst/>
                <a:latin typeface="+mn-lt"/>
                <a:ea typeface="+mn-ea"/>
                <a:cs typeface="+mn-cs"/>
              </a:rPr>
              <a:t>Ribbon</a:t>
            </a:r>
            <a:r>
              <a:rPr lang="es-MX" sz="900" kern="1200">
                <a:solidFill>
                  <a:schemeClr val="tx1"/>
                </a:solidFill>
                <a:effectLst/>
                <a:latin typeface="+mn-lt"/>
                <a:ea typeface="+mn-ea"/>
                <a:cs typeface="+mn-cs"/>
              </a:rPr>
              <a:t> để PowerPoint tự động điều chỉnh kích thước của slide vừa với cửa sổ hiện tại.</a:t>
            </a:r>
            <a:endParaRPr lang="en-US" sz="900" kern="1200">
              <a:solidFill>
                <a:schemeClr val="tx1"/>
              </a:solidFill>
              <a:effectLst/>
              <a:latin typeface="+mn-lt"/>
              <a:ea typeface="+mn-ea"/>
              <a:cs typeface="+mn-cs"/>
            </a:endParaRPr>
          </a:p>
          <a:p>
            <a:pPr lvl="0"/>
            <a:r>
              <a:rPr lang="es-MX" sz="900" b="1" kern="1200">
                <a:solidFill>
                  <a:schemeClr val="tx1"/>
                </a:solidFill>
                <a:effectLst/>
                <a:latin typeface="+mn-lt"/>
                <a:ea typeface="+mn-ea"/>
                <a:cs typeface="+mn-cs"/>
              </a:rPr>
              <a:t>Xem bài trình chiếu ở dạng trắng đen:</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Chọn thẻ View, nhóm Color/Grayscale &gt; chọn Grayscale hoặc Black and White.</a:t>
            </a:r>
          </a:p>
          <a:p>
            <a:pPr marL="171450" lvl="0" indent="-171450">
              <a:buFont typeface="Arial" panose="020B0604020202020204" pitchFamily="34" charset="0"/>
              <a:buChar char="•"/>
            </a:pPr>
            <a:r>
              <a:rPr lang="en-US" sz="900" kern="1200">
                <a:solidFill>
                  <a:schemeClr val="tx1"/>
                </a:solidFill>
                <a:effectLst/>
                <a:latin typeface="+mn-lt"/>
                <a:ea typeface="+mn-ea"/>
                <a:cs typeface="+mn-cs"/>
              </a:rPr>
              <a:t>Để chuyển đổi màu cho một đối tượng: Chọn đối tượng &gt; chọn biểu tượng màu trong nhóm Change Selected Object.</a:t>
            </a:r>
          </a:p>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30</a:t>
            </a:fld>
            <a:endParaRPr lang="en-US"/>
          </a:p>
        </p:txBody>
      </p:sp>
    </p:spTree>
    <p:extLst>
      <p:ext uri="{BB962C8B-B14F-4D97-AF65-F5344CB8AC3E}">
        <p14:creationId xmlns:p14="http://schemas.microsoft.com/office/powerpoint/2010/main" val="492091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Đóng bài trình chiếu (ứng dụng PowerPoint vẫn mở):</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chuột vào thẻ </a:t>
            </a:r>
            <a:r>
              <a:rPr lang="en-US" sz="900" b="1" kern="1200">
                <a:solidFill>
                  <a:schemeClr val="tx1"/>
                </a:solidFill>
                <a:effectLst/>
                <a:latin typeface="+mn-lt"/>
                <a:ea typeface="+mn-ea"/>
                <a:cs typeface="+mn-cs"/>
              </a:rPr>
              <a:t>File</a:t>
            </a:r>
            <a:r>
              <a:rPr lang="en-US" sz="900" kern="1200">
                <a:solidFill>
                  <a:schemeClr val="tx1"/>
                </a:solidFill>
                <a:effectLst/>
                <a:latin typeface="+mn-lt"/>
                <a:ea typeface="+mn-ea"/>
                <a:cs typeface="+mn-cs"/>
              </a:rPr>
              <a:t> &gt; chọn </a:t>
            </a:r>
            <a:r>
              <a:rPr lang="en-US" sz="900" b="1" kern="1200">
                <a:solidFill>
                  <a:schemeClr val="tx1"/>
                </a:solidFill>
                <a:effectLst/>
                <a:latin typeface="+mn-lt"/>
                <a:ea typeface="+mn-ea"/>
                <a:cs typeface="+mn-cs"/>
              </a:rPr>
              <a:t>Close.</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Nhấn </a:t>
            </a:r>
            <a:r>
              <a:rPr lang="en-US" sz="900" b="1" kern="1200">
                <a:solidFill>
                  <a:schemeClr val="tx1"/>
                </a:solidFill>
                <a:effectLst/>
                <a:latin typeface="+mn-lt"/>
                <a:ea typeface="+mn-ea"/>
                <a:cs typeface="+mn-cs"/>
              </a:rPr>
              <a:t>Ctrl + W</a:t>
            </a:r>
            <a:r>
              <a:rPr lang="en-US" sz="900" kern="1200">
                <a:solidFill>
                  <a:schemeClr val="tx1"/>
                </a:solidFill>
                <a:effectLst/>
                <a:latin typeface="+mn-lt"/>
                <a:ea typeface="+mn-ea"/>
                <a:cs typeface="+mn-cs"/>
              </a:rPr>
              <a:t> hoặc </a:t>
            </a:r>
            <a:r>
              <a:rPr lang="en-US" sz="900" b="1" kern="1200">
                <a:solidFill>
                  <a:schemeClr val="tx1"/>
                </a:solidFill>
                <a:effectLst/>
                <a:latin typeface="+mn-lt"/>
                <a:ea typeface="+mn-ea"/>
                <a:cs typeface="+mn-cs"/>
              </a:rPr>
              <a:t>Ctrl + F4</a:t>
            </a:r>
            <a:r>
              <a:rPr lang="en-US" sz="900" kern="1200">
                <a:solidFill>
                  <a:schemeClr val="tx1"/>
                </a:solidFill>
                <a:effectLst/>
                <a:latin typeface="+mn-lt"/>
                <a:ea typeface="+mn-ea"/>
                <a:cs typeface="+mn-cs"/>
              </a:rPr>
              <a:t>.</a:t>
            </a:r>
          </a:p>
          <a:p>
            <a:r>
              <a:rPr lang="en-US" sz="900" kern="1200">
                <a:solidFill>
                  <a:schemeClr val="tx1"/>
                </a:solidFill>
                <a:effectLst/>
                <a:latin typeface="+mn-lt"/>
                <a:ea typeface="+mn-ea"/>
                <a:cs typeface="+mn-cs"/>
              </a:rPr>
              <a:t> </a:t>
            </a:r>
          </a:p>
          <a:p>
            <a:pPr lvl="0"/>
            <a:r>
              <a:rPr lang="es-MX" sz="900" b="1" kern="1200">
                <a:solidFill>
                  <a:schemeClr val="tx1"/>
                </a:solidFill>
                <a:effectLst/>
                <a:latin typeface="+mn-lt"/>
                <a:ea typeface="+mn-ea"/>
                <a:cs typeface="+mn-cs"/>
              </a:rPr>
              <a:t>Đóng ứng dụng PowerPoint và bài trình chiếu đang mở:</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chuột vào nút </a:t>
            </a:r>
            <a:r>
              <a:rPr lang="es-MX" sz="900" b="1" kern="1200">
                <a:solidFill>
                  <a:schemeClr val="tx1"/>
                </a:solidFill>
                <a:effectLst/>
                <a:latin typeface="+mn-lt"/>
                <a:ea typeface="+mn-ea"/>
                <a:cs typeface="+mn-cs"/>
              </a:rPr>
              <a:t> (Close) </a:t>
            </a:r>
            <a:r>
              <a:rPr lang="es-MX" sz="900" kern="1200">
                <a:solidFill>
                  <a:schemeClr val="tx1"/>
                </a:solidFill>
                <a:effectLst/>
                <a:latin typeface="+mn-lt"/>
                <a:ea typeface="+mn-ea"/>
                <a:cs typeface="+mn-cs"/>
              </a:rPr>
              <a:t> ở góc phải màn hình.</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Trỏ vào nút </a:t>
            </a:r>
            <a:r>
              <a:rPr lang="es-MX" sz="900" b="1" kern="1200">
                <a:solidFill>
                  <a:schemeClr val="tx1"/>
                </a:solidFill>
                <a:effectLst/>
                <a:latin typeface="+mn-lt"/>
                <a:ea typeface="+mn-ea"/>
                <a:cs typeface="+mn-cs"/>
              </a:rPr>
              <a:t>PowerPoint</a:t>
            </a:r>
            <a:r>
              <a:rPr lang="es-MX" sz="900" kern="1200">
                <a:solidFill>
                  <a:schemeClr val="tx1"/>
                </a:solidFill>
                <a:effectLst/>
                <a:latin typeface="+mn-lt"/>
                <a:ea typeface="+mn-ea"/>
                <a:cs typeface="+mn-cs"/>
              </a:rPr>
              <a:t> trên thanh tác vụ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trong cửa sổ thu nhỏ của bài trình chiếu, nhấn vào nút  (</a:t>
            </a:r>
            <a:r>
              <a:rPr lang="es-MX" sz="900" b="1" kern="1200">
                <a:solidFill>
                  <a:schemeClr val="tx1"/>
                </a:solidFill>
                <a:effectLst/>
                <a:latin typeface="+mn-lt"/>
                <a:ea typeface="+mn-ea"/>
                <a:cs typeface="+mn-cs"/>
              </a:rPr>
              <a:t>Close</a:t>
            </a:r>
            <a:r>
              <a:rPr lang="es-MX" sz="900" kern="1200">
                <a:solidFill>
                  <a:schemeClr val="tx1"/>
                </a:solidFill>
                <a:effectLst/>
                <a:latin typeface="+mn-lt"/>
                <a:ea typeface="+mn-ea"/>
                <a:cs typeface="+mn-cs"/>
              </a:rPr>
              <a:t>).</a:t>
            </a:r>
            <a:endParaRPr lang="en-US" sz="900" kern="1200">
              <a:solidFill>
                <a:schemeClr val="tx1"/>
              </a:solidFill>
              <a:effectLst/>
              <a:latin typeface="+mn-lt"/>
              <a:ea typeface="+mn-ea"/>
              <a:cs typeface="+mn-cs"/>
            </a:endParaRPr>
          </a:p>
          <a:p>
            <a:pPr marL="171450" indent="-171450">
              <a:buFont typeface="Arial" panose="020B0604020202020204" pitchFamily="34" charset="0"/>
              <a:buChar char="•"/>
            </a:pPr>
            <a:r>
              <a:rPr lang="es-MX" sz="900" kern="1200">
                <a:solidFill>
                  <a:schemeClr val="tx1"/>
                </a:solidFill>
                <a:effectLst/>
                <a:latin typeface="+mn-lt"/>
                <a:ea typeface="+mn-ea"/>
                <a:cs typeface="+mn-cs"/>
              </a:rPr>
              <a:t>Nếu bài trình chiếu có sự thay đổi nội dung mà chưa được lưu, PowerPoint sẽ nhắc nhở bằng tùy chọn lưu tài liệu khi bạn đóng bài trình chiếu. Nếu chọn </a:t>
            </a:r>
            <a:r>
              <a:rPr lang="es-MX" sz="900" b="1" kern="1200">
                <a:solidFill>
                  <a:schemeClr val="tx1"/>
                </a:solidFill>
                <a:effectLst/>
                <a:latin typeface="+mn-lt"/>
                <a:ea typeface="+mn-ea"/>
                <a:cs typeface="+mn-cs"/>
              </a:rPr>
              <a:t>Cancel</a:t>
            </a:r>
            <a:r>
              <a:rPr lang="es-MX" sz="900" kern="1200">
                <a:solidFill>
                  <a:schemeClr val="tx1"/>
                </a:solidFill>
                <a:effectLst/>
                <a:latin typeface="+mn-lt"/>
                <a:ea typeface="+mn-ea"/>
                <a:cs typeface="+mn-cs"/>
              </a:rPr>
              <a:t> sẽ quay trở lại bài trình chiếu.</a:t>
            </a:r>
            <a:endParaRPr lang="en-US" sz="900" kern="120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31</a:t>
            </a:fld>
            <a:endParaRPr lang="en-US"/>
          </a:p>
        </p:txBody>
      </p:sp>
    </p:spTree>
    <p:extLst>
      <p:ext uri="{BB962C8B-B14F-4D97-AF65-F5344CB8AC3E}">
        <p14:creationId xmlns:p14="http://schemas.microsoft.com/office/powerpoint/2010/main" val="2660728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900" b="1" kern="1200">
                <a:solidFill>
                  <a:schemeClr val="tx1"/>
                </a:solidFill>
                <a:effectLst/>
                <a:latin typeface="+mn-lt"/>
                <a:ea typeface="+mn-ea"/>
                <a:cs typeface="+mn-cs"/>
              </a:rPr>
              <a:t>Mở tập trong Backstage View</a:t>
            </a:r>
            <a:endParaRPr lang="en-US" sz="900" b="1" kern="1200">
              <a:solidFill>
                <a:schemeClr val="tx1"/>
              </a:solidFill>
              <a:effectLst/>
              <a:latin typeface="+mn-lt"/>
              <a:ea typeface="+mn-ea"/>
              <a:cs typeface="+mn-cs"/>
            </a:endParaRPr>
          </a:p>
          <a:p>
            <a:pPr marL="171450" lvl="0" indent="-171450">
              <a:buFont typeface="Arial" panose="020B0604020202020204" pitchFamily="34" charset="0"/>
              <a:buChar char="•"/>
            </a:pPr>
            <a:r>
              <a:rPr lang="es-MX" sz="900" kern="1200">
                <a:solidFill>
                  <a:schemeClr val="tx1"/>
                </a:solidFill>
                <a:effectLst/>
                <a:latin typeface="+mn-lt"/>
                <a:ea typeface="+mn-ea"/>
                <a:cs typeface="+mn-cs"/>
              </a:rPr>
              <a:t>Nhấp chọn thẻ </a:t>
            </a:r>
            <a:r>
              <a:rPr lang="es-MX" sz="900" b="1" kern="1200">
                <a:solidFill>
                  <a:schemeClr val="tx1"/>
                </a:solidFill>
                <a:effectLst/>
                <a:latin typeface="+mn-lt"/>
                <a:ea typeface="+mn-ea"/>
                <a:cs typeface="+mn-cs"/>
              </a:rPr>
              <a:t>File</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chọn </a:t>
            </a:r>
            <a:r>
              <a:rPr lang="es-MX" sz="900" b="1" kern="1200">
                <a:solidFill>
                  <a:schemeClr val="tx1"/>
                </a:solidFill>
                <a:effectLst/>
                <a:latin typeface="+mn-lt"/>
                <a:ea typeface="+mn-ea"/>
                <a:cs typeface="+mn-cs"/>
              </a:rPr>
              <a:t>Recent</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Nhấp chọn tập tin vừa mới làm việc trong danh sách.</a:t>
            </a:r>
            <a:endParaRPr lang="en-US" sz="900" kern="1200">
              <a:solidFill>
                <a:schemeClr val="tx1"/>
              </a:solidFill>
              <a:effectLst/>
              <a:latin typeface="+mn-lt"/>
              <a:ea typeface="+mn-ea"/>
              <a:cs typeface="+mn-cs"/>
            </a:endParaRPr>
          </a:p>
          <a:p>
            <a:pPr marL="171450" lvl="0" indent="-171450">
              <a:buFont typeface="Arial" panose="020B0604020202020204" pitchFamily="34" charset="0"/>
              <a:buChar char="•"/>
            </a:pPr>
            <a:r>
              <a:rPr lang="en-US" sz="900" kern="1200">
                <a:solidFill>
                  <a:schemeClr val="tx1"/>
                </a:solidFill>
                <a:effectLst/>
                <a:latin typeface="+mn-lt"/>
                <a:ea typeface="+mn-ea"/>
                <a:cs typeface="+mn-cs"/>
              </a:rPr>
              <a:t>Nhấp chọn thẻ </a:t>
            </a:r>
            <a:r>
              <a:rPr lang="en-US" sz="900" b="1" kern="1200">
                <a:solidFill>
                  <a:schemeClr val="tx1"/>
                </a:solidFill>
                <a:effectLst/>
                <a:latin typeface="+mn-lt"/>
                <a:ea typeface="+mn-ea"/>
                <a:cs typeface="+mn-cs"/>
              </a:rPr>
              <a:t>File </a:t>
            </a:r>
            <a:r>
              <a:rPr lang="en-US" sz="900" kern="1200">
                <a:solidFill>
                  <a:schemeClr val="tx1"/>
                </a:solidFill>
                <a:effectLst/>
                <a:latin typeface="+mn-lt"/>
                <a:ea typeface="+mn-ea"/>
                <a:cs typeface="+mn-cs"/>
              </a:rPr>
              <a:t>hoặc nhấn </a:t>
            </a:r>
            <a:r>
              <a:rPr lang="en-US" sz="900" b="1" kern="1200">
                <a:solidFill>
                  <a:schemeClr val="tx1"/>
                </a:solidFill>
                <a:effectLst/>
                <a:latin typeface="+mn-lt"/>
                <a:ea typeface="+mn-ea"/>
                <a:cs typeface="+mn-cs"/>
              </a:rPr>
              <a:t>Ctrl+O &gt; </a:t>
            </a:r>
            <a:r>
              <a:rPr lang="en-US" sz="900" kern="1200">
                <a:solidFill>
                  <a:schemeClr val="tx1"/>
                </a:solidFill>
                <a:effectLst/>
                <a:latin typeface="+mn-lt"/>
                <a:ea typeface="+mn-ea"/>
                <a:cs typeface="+mn-cs"/>
              </a:rPr>
              <a:t>Chọn vùng chứa tập tin &gt; Chọn thư mục hoặc chọn </a:t>
            </a:r>
            <a:r>
              <a:rPr lang="en-US" sz="900" b="1" kern="1200">
                <a:solidFill>
                  <a:schemeClr val="tx1"/>
                </a:solidFill>
                <a:effectLst/>
                <a:latin typeface="+mn-lt"/>
                <a:ea typeface="+mn-ea"/>
                <a:cs typeface="+mn-cs"/>
              </a:rPr>
              <a:t>Browse &gt; </a:t>
            </a:r>
            <a:r>
              <a:rPr lang="en-US" sz="900" kern="1200">
                <a:solidFill>
                  <a:schemeClr val="tx1"/>
                </a:solidFill>
                <a:effectLst/>
                <a:latin typeface="+mn-lt"/>
                <a:ea typeface="+mn-ea"/>
                <a:cs typeface="+mn-cs"/>
              </a:rPr>
              <a:t>Điều hướng đến thư mục chứa tập tin &gt; Chọn tập tin &gt;</a:t>
            </a:r>
            <a:r>
              <a:rPr lang="en-US" sz="900" b="1" kern="1200">
                <a:solidFill>
                  <a:schemeClr val="tx1"/>
                </a:solidFill>
                <a:effectLst/>
                <a:latin typeface="+mn-lt"/>
                <a:ea typeface="+mn-ea"/>
                <a:cs typeface="+mn-cs"/>
              </a:rPr>
              <a:t>Open</a:t>
            </a:r>
            <a:r>
              <a:rPr lang="en-US" sz="900" kern="1200">
                <a:solidFill>
                  <a:schemeClr val="tx1"/>
                </a:solidFill>
                <a:effectLst/>
                <a:latin typeface="+mn-lt"/>
                <a:ea typeface="+mn-ea"/>
                <a:cs typeface="+mn-cs"/>
              </a:rPr>
              <a:t> hoặc nhấn </a:t>
            </a:r>
            <a:r>
              <a:rPr lang="en-US" sz="900" b="1" kern="1200">
                <a:solidFill>
                  <a:schemeClr val="tx1"/>
                </a:solidFill>
                <a:effectLst/>
                <a:latin typeface="+mn-lt"/>
                <a:ea typeface="+mn-ea"/>
                <a:cs typeface="+mn-cs"/>
              </a:rPr>
              <a:t>Enter.</a:t>
            </a:r>
            <a:r>
              <a:rPr lang="en-US" sz="900" kern="1200">
                <a:solidFill>
                  <a:schemeClr val="tx1"/>
                </a:solidFill>
                <a:effectLst/>
                <a:latin typeface="+mn-lt"/>
                <a:ea typeface="+mn-ea"/>
                <a:cs typeface="+mn-cs"/>
              </a:rPr>
              <a:t> </a:t>
            </a:r>
          </a:p>
          <a:p>
            <a:r>
              <a:rPr lang="en-US" sz="900" kern="1200">
                <a:solidFill>
                  <a:schemeClr val="tx1"/>
                </a:solidFill>
                <a:effectLst/>
                <a:latin typeface="+mn-lt"/>
                <a:ea typeface="+mn-ea"/>
                <a:cs typeface="+mn-cs"/>
              </a:rPr>
              <a:t> </a:t>
            </a:r>
          </a:p>
          <a:p>
            <a:pPr lvl="0"/>
            <a:r>
              <a:rPr lang="es-MX" sz="900" b="1" kern="1200">
                <a:solidFill>
                  <a:schemeClr val="tx1"/>
                </a:solidFill>
                <a:effectLst/>
                <a:latin typeface="+mn-lt"/>
                <a:ea typeface="+mn-ea"/>
                <a:cs typeface="+mn-cs"/>
              </a:rPr>
              <a:t>Mở tập tin từ Folder Explorer:</a:t>
            </a:r>
            <a:endParaRPr lang="en-US" sz="900" b="1" kern="1200">
              <a:solidFill>
                <a:schemeClr val="tx1"/>
              </a:solidFill>
              <a:effectLst/>
              <a:latin typeface="+mn-lt"/>
              <a:ea typeface="+mn-ea"/>
              <a:cs typeface="+mn-cs"/>
            </a:endParaRPr>
          </a:p>
          <a:p>
            <a:r>
              <a:rPr lang="es-MX" sz="900" kern="1200">
                <a:solidFill>
                  <a:schemeClr val="tx1"/>
                </a:solidFill>
                <a:effectLst/>
                <a:latin typeface="+mn-lt"/>
                <a:ea typeface="+mn-ea"/>
                <a:cs typeface="+mn-cs"/>
              </a:rPr>
              <a:t>Từ màn hình </a:t>
            </a:r>
            <a:r>
              <a:rPr lang="es-MX" sz="900" b="1" kern="1200">
                <a:solidFill>
                  <a:schemeClr val="tx1"/>
                </a:solidFill>
                <a:effectLst/>
                <a:latin typeface="+mn-lt"/>
                <a:ea typeface="+mn-ea"/>
                <a:cs typeface="+mn-cs"/>
              </a:rPr>
              <a:t>PowerPoint</a:t>
            </a:r>
            <a:r>
              <a:rPr lang="es-MX" sz="900" kern="1200">
                <a:solidFill>
                  <a:schemeClr val="tx1"/>
                </a:solidFill>
                <a:effectLst/>
                <a:latin typeface="+mn-lt"/>
                <a:ea typeface="+mn-ea"/>
                <a:cs typeface="+mn-cs"/>
              </a:rPr>
              <a:t> </a:t>
            </a:r>
            <a:r>
              <a:rPr lang="en-US" sz="900" kern="1200">
                <a:solidFill>
                  <a:schemeClr val="tx1"/>
                </a:solidFill>
                <a:effectLst/>
                <a:latin typeface="+mn-lt"/>
                <a:ea typeface="+mn-ea"/>
                <a:cs typeface="+mn-cs"/>
              </a:rPr>
              <a:t>&gt;</a:t>
            </a:r>
            <a:r>
              <a:rPr lang="es-MX" sz="900" kern="1200">
                <a:solidFill>
                  <a:schemeClr val="tx1"/>
                </a:solidFill>
                <a:effectLst/>
                <a:latin typeface="+mn-lt"/>
                <a:ea typeface="+mn-ea"/>
                <a:cs typeface="+mn-cs"/>
              </a:rPr>
              <a:t> Nhấn tổ hợp phím </a:t>
            </a:r>
            <a:r>
              <a:rPr lang="es-MX" sz="900" b="1" kern="1200">
                <a:solidFill>
                  <a:schemeClr val="tx1"/>
                </a:solidFill>
                <a:effectLst/>
                <a:latin typeface="+mn-lt"/>
                <a:ea typeface="+mn-ea"/>
                <a:cs typeface="+mn-cs"/>
              </a:rPr>
              <a:t>Ctrl + F12 </a:t>
            </a:r>
            <a:r>
              <a:rPr lang="en-US" sz="900" kern="1200">
                <a:solidFill>
                  <a:schemeClr val="tx1"/>
                </a:solidFill>
                <a:effectLst/>
                <a:latin typeface="+mn-lt"/>
                <a:ea typeface="+mn-ea"/>
                <a:cs typeface="+mn-cs"/>
              </a:rPr>
              <a:t>&gt; </a:t>
            </a:r>
            <a:r>
              <a:rPr lang="es-MX" sz="900" kern="1200">
                <a:solidFill>
                  <a:schemeClr val="tx1"/>
                </a:solidFill>
                <a:effectLst/>
                <a:latin typeface="+mn-lt"/>
                <a:ea typeface="+mn-ea"/>
                <a:cs typeface="+mn-cs"/>
              </a:rPr>
              <a:t>Điều hướng đến nơi chứa tập tin </a:t>
            </a:r>
            <a:r>
              <a:rPr lang="en-US" sz="900" kern="1200">
                <a:solidFill>
                  <a:schemeClr val="tx1"/>
                </a:solidFill>
                <a:effectLst/>
                <a:latin typeface="+mn-lt"/>
                <a:ea typeface="+mn-ea"/>
                <a:cs typeface="+mn-cs"/>
              </a:rPr>
              <a:t>&gt; Chọn tập tin &gt; </a:t>
            </a:r>
            <a:r>
              <a:rPr lang="en-US" sz="900" b="1" kern="1200">
                <a:solidFill>
                  <a:schemeClr val="tx1"/>
                </a:solidFill>
                <a:effectLst/>
                <a:latin typeface="+mn-lt"/>
                <a:ea typeface="+mn-ea"/>
                <a:cs typeface="+mn-cs"/>
              </a:rPr>
              <a:t>Open </a:t>
            </a:r>
            <a:r>
              <a:rPr lang="en-US" sz="900" kern="1200">
                <a:solidFill>
                  <a:schemeClr val="tx1"/>
                </a:solidFill>
                <a:effectLst/>
                <a:latin typeface="+mn-lt"/>
                <a:ea typeface="+mn-ea"/>
                <a:cs typeface="+mn-cs"/>
              </a:rPr>
              <a:t>hoặc nhấn</a:t>
            </a:r>
            <a:r>
              <a:rPr lang="en-US" sz="900" b="1" kern="1200">
                <a:solidFill>
                  <a:schemeClr val="tx1"/>
                </a:solidFill>
                <a:effectLst/>
                <a:latin typeface="+mn-lt"/>
                <a:ea typeface="+mn-ea"/>
                <a:cs typeface="+mn-cs"/>
              </a:rPr>
              <a:t> Enter.</a:t>
            </a:r>
            <a:endParaRPr lang="en-US" sz="900" kern="1200">
              <a:solidFill>
                <a:schemeClr val="tx1"/>
              </a:solidFill>
              <a:effectLst/>
              <a:latin typeface="+mn-lt"/>
              <a:ea typeface="+mn-ea"/>
              <a:cs typeface="+mn-cs"/>
            </a:endParaRPr>
          </a:p>
          <a:p>
            <a:r>
              <a:rPr lang="en-US" sz="900" kern="1200">
                <a:solidFill>
                  <a:schemeClr val="tx1"/>
                </a:solidFill>
                <a:effectLst/>
                <a:latin typeface="+mn-lt"/>
                <a:ea typeface="+mn-ea"/>
                <a:cs typeface="+mn-cs"/>
              </a:rPr>
              <a:t> </a:t>
            </a:r>
          </a:p>
          <a:p>
            <a:r>
              <a:rPr lang="en-US" sz="900" b="1" i="1" kern="1200">
                <a:solidFill>
                  <a:schemeClr val="tx1"/>
                </a:solidFill>
                <a:effectLst/>
                <a:latin typeface="+mn-lt"/>
                <a:ea typeface="+mn-ea"/>
                <a:cs typeface="+mn-cs"/>
              </a:rPr>
              <a:t>Chú ý:</a:t>
            </a:r>
            <a:endParaRPr lang="en-US" sz="900" i="1" kern="1200">
              <a:solidFill>
                <a:schemeClr val="tx1"/>
              </a:solidFill>
              <a:effectLst/>
              <a:latin typeface="+mn-lt"/>
              <a:ea typeface="+mn-ea"/>
              <a:cs typeface="+mn-cs"/>
            </a:endParaRPr>
          </a:p>
          <a:p>
            <a:pPr lvl="0"/>
            <a:r>
              <a:rPr lang="en-US" sz="900" i="1" kern="1200">
                <a:solidFill>
                  <a:schemeClr val="tx1"/>
                </a:solidFill>
                <a:effectLst/>
                <a:latin typeface="+mn-lt"/>
                <a:ea typeface="+mn-ea"/>
                <a:cs typeface="+mn-cs"/>
              </a:rPr>
              <a:t>Nếu mở tập tin được lưu từ tập tin đính kèm trong thư điện tử, </a:t>
            </a:r>
            <a:r>
              <a:rPr lang="en-US" sz="900" b="1" i="1" kern="1200">
                <a:solidFill>
                  <a:schemeClr val="tx1"/>
                </a:solidFill>
                <a:effectLst/>
                <a:latin typeface="+mn-lt"/>
                <a:ea typeface="+mn-ea"/>
                <a:cs typeface="+mn-cs"/>
              </a:rPr>
              <a:t>Protected View</a:t>
            </a:r>
            <a:r>
              <a:rPr lang="en-US" sz="900" i="1" kern="1200">
                <a:solidFill>
                  <a:schemeClr val="tx1"/>
                </a:solidFill>
                <a:effectLst/>
                <a:latin typeface="+mn-lt"/>
                <a:ea typeface="+mn-ea"/>
                <a:cs typeface="+mn-cs"/>
              </a:rPr>
              <a:t> sẽ hiển thị thanh thông tin </a:t>
            </a:r>
            <a:r>
              <a:rPr lang="en-US" sz="900" b="1" i="1" kern="1200">
                <a:solidFill>
                  <a:schemeClr val="tx1"/>
                </a:solidFill>
                <a:effectLst/>
                <a:latin typeface="+mn-lt"/>
                <a:ea typeface="+mn-ea"/>
                <a:cs typeface="+mn-cs"/>
              </a:rPr>
              <a:t>Protected View </a:t>
            </a:r>
            <a:r>
              <a:rPr lang="en-US" sz="900" i="1" kern="1200">
                <a:solidFill>
                  <a:schemeClr val="tx1"/>
                </a:solidFill>
                <a:effectLst/>
                <a:latin typeface="+mn-lt"/>
                <a:ea typeface="+mn-ea"/>
                <a:cs typeface="+mn-cs"/>
              </a:rPr>
              <a:t>yêu cầu kích hoạt tập tin trước khi có thể thay đổi tập tin. Tính năng này giúp bảo vệ máy tính khỏi rủi ro khi mở tập tin nhiễm virus. </a:t>
            </a:r>
          </a:p>
          <a:p>
            <a:pPr lvl="0"/>
            <a:r>
              <a:rPr lang="en-US" sz="900" i="1" kern="1200">
                <a:solidFill>
                  <a:schemeClr val="tx1"/>
                </a:solidFill>
                <a:effectLst/>
                <a:latin typeface="+mn-lt"/>
                <a:ea typeface="+mn-ea"/>
                <a:cs typeface="+mn-cs"/>
              </a:rPr>
              <a:t>Bạn cũng có thể áp dụng tính năng này khi mở bản trình chiếu để ngăn những thay đổi vô ý đã tạo ra trên tập tin. </a:t>
            </a:r>
          </a:p>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32</a:t>
            </a:fld>
            <a:endParaRPr lang="en-US"/>
          </a:p>
        </p:txBody>
      </p:sp>
    </p:spTree>
    <p:extLst>
      <p:ext uri="{BB962C8B-B14F-4D97-AF65-F5344CB8AC3E}">
        <p14:creationId xmlns:p14="http://schemas.microsoft.com/office/powerpoint/2010/main" val="4069625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33</a:t>
            </a:fld>
            <a:endParaRPr lang="en-US"/>
          </a:p>
        </p:txBody>
      </p:sp>
    </p:spTree>
    <p:extLst>
      <p:ext uri="{BB962C8B-B14F-4D97-AF65-F5344CB8AC3E}">
        <p14:creationId xmlns:p14="http://schemas.microsoft.com/office/powerpoint/2010/main" val="24192187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34</a:t>
            </a:fld>
            <a:endParaRPr lang="en-US"/>
          </a:p>
        </p:txBody>
      </p:sp>
    </p:spTree>
    <p:extLst>
      <p:ext uri="{BB962C8B-B14F-4D97-AF65-F5344CB8AC3E}">
        <p14:creationId xmlns:p14="http://schemas.microsoft.com/office/powerpoint/2010/main" val="124839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8</a:t>
            </a:fld>
            <a:endParaRPr lang="en-US"/>
          </a:p>
        </p:txBody>
      </p:sp>
    </p:spTree>
    <p:extLst>
      <p:ext uri="{BB962C8B-B14F-4D97-AF65-F5344CB8AC3E}">
        <p14:creationId xmlns:p14="http://schemas.microsoft.com/office/powerpoint/2010/main" val="3914613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35</a:t>
            </a:fld>
            <a:endParaRPr lang="en-US"/>
          </a:p>
        </p:txBody>
      </p:sp>
    </p:spTree>
    <p:extLst>
      <p:ext uri="{BB962C8B-B14F-4D97-AF65-F5344CB8AC3E}">
        <p14:creationId xmlns:p14="http://schemas.microsoft.com/office/powerpoint/2010/main" val="558835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36</a:t>
            </a:fld>
            <a:endParaRPr lang="en-US"/>
          </a:p>
        </p:txBody>
      </p:sp>
    </p:spTree>
    <p:extLst>
      <p:ext uri="{BB962C8B-B14F-4D97-AF65-F5344CB8AC3E}">
        <p14:creationId xmlns:p14="http://schemas.microsoft.com/office/powerpoint/2010/main" val="2547450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37</a:t>
            </a:fld>
            <a:endParaRPr lang="en-US"/>
          </a:p>
        </p:txBody>
      </p:sp>
    </p:spTree>
    <p:extLst>
      <p:ext uri="{BB962C8B-B14F-4D97-AF65-F5344CB8AC3E}">
        <p14:creationId xmlns:p14="http://schemas.microsoft.com/office/powerpoint/2010/main" val="38781647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38</a:t>
            </a:fld>
            <a:endParaRPr lang="en-US"/>
          </a:p>
        </p:txBody>
      </p:sp>
    </p:spTree>
    <p:extLst>
      <p:ext uri="{BB962C8B-B14F-4D97-AF65-F5344CB8AC3E}">
        <p14:creationId xmlns:p14="http://schemas.microsoft.com/office/powerpoint/2010/main" val="2112821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39</a:t>
            </a:fld>
            <a:endParaRPr lang="en-US"/>
          </a:p>
        </p:txBody>
      </p:sp>
    </p:spTree>
    <p:extLst>
      <p:ext uri="{BB962C8B-B14F-4D97-AF65-F5344CB8AC3E}">
        <p14:creationId xmlns:p14="http://schemas.microsoft.com/office/powerpoint/2010/main" val="33462294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40</a:t>
            </a:fld>
            <a:endParaRPr lang="en-US"/>
          </a:p>
        </p:txBody>
      </p:sp>
    </p:spTree>
    <p:extLst>
      <p:ext uri="{BB962C8B-B14F-4D97-AF65-F5344CB8AC3E}">
        <p14:creationId xmlns:p14="http://schemas.microsoft.com/office/powerpoint/2010/main" val="495063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41</a:t>
            </a:fld>
            <a:endParaRPr lang="en-US"/>
          </a:p>
        </p:txBody>
      </p:sp>
    </p:spTree>
    <p:extLst>
      <p:ext uri="{BB962C8B-B14F-4D97-AF65-F5344CB8AC3E}">
        <p14:creationId xmlns:p14="http://schemas.microsoft.com/office/powerpoint/2010/main" val="17722697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42</a:t>
            </a:fld>
            <a:endParaRPr lang="en-US"/>
          </a:p>
        </p:txBody>
      </p:sp>
    </p:spTree>
    <p:extLst>
      <p:ext uri="{BB962C8B-B14F-4D97-AF65-F5344CB8AC3E}">
        <p14:creationId xmlns:p14="http://schemas.microsoft.com/office/powerpoint/2010/main" val="1407701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43</a:t>
            </a:fld>
            <a:endParaRPr lang="en-US"/>
          </a:p>
        </p:txBody>
      </p:sp>
    </p:spTree>
    <p:extLst>
      <p:ext uri="{BB962C8B-B14F-4D97-AF65-F5344CB8AC3E}">
        <p14:creationId xmlns:p14="http://schemas.microsoft.com/office/powerpoint/2010/main" val="4287657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9</a:t>
            </a:fld>
            <a:endParaRPr lang="en-US"/>
          </a:p>
        </p:txBody>
      </p:sp>
    </p:spTree>
    <p:extLst>
      <p:ext uri="{BB962C8B-B14F-4D97-AF65-F5344CB8AC3E}">
        <p14:creationId xmlns:p14="http://schemas.microsoft.com/office/powerpoint/2010/main" val="738248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10</a:t>
            </a:fld>
            <a:endParaRPr lang="en-US"/>
          </a:p>
        </p:txBody>
      </p:sp>
    </p:spTree>
    <p:extLst>
      <p:ext uri="{BB962C8B-B14F-4D97-AF65-F5344CB8AC3E}">
        <p14:creationId xmlns:p14="http://schemas.microsoft.com/office/powerpoint/2010/main" val="3715573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11</a:t>
            </a:fld>
            <a:endParaRPr lang="en-US"/>
          </a:p>
        </p:txBody>
      </p:sp>
    </p:spTree>
    <p:extLst>
      <p:ext uri="{BB962C8B-B14F-4D97-AF65-F5344CB8AC3E}">
        <p14:creationId xmlns:p14="http://schemas.microsoft.com/office/powerpoint/2010/main" val="82411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12</a:t>
            </a:fld>
            <a:endParaRPr lang="en-US"/>
          </a:p>
        </p:txBody>
      </p:sp>
    </p:spTree>
    <p:extLst>
      <p:ext uri="{BB962C8B-B14F-4D97-AF65-F5344CB8AC3E}">
        <p14:creationId xmlns:p14="http://schemas.microsoft.com/office/powerpoint/2010/main" val="423868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13</a:t>
            </a:fld>
            <a:endParaRPr lang="en-US"/>
          </a:p>
        </p:txBody>
      </p:sp>
    </p:spTree>
    <p:extLst>
      <p:ext uri="{BB962C8B-B14F-4D97-AF65-F5344CB8AC3E}">
        <p14:creationId xmlns:p14="http://schemas.microsoft.com/office/powerpoint/2010/main" val="384654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44F5F5-A8AA-4BC1-84A0-54BF991CD31D}" type="slidenum">
              <a:rPr lang="en-US" smtClean="0"/>
              <a:t>14</a:t>
            </a:fld>
            <a:endParaRPr lang="en-US"/>
          </a:p>
        </p:txBody>
      </p:sp>
    </p:spTree>
    <p:extLst>
      <p:ext uri="{BB962C8B-B14F-4D97-AF65-F5344CB8AC3E}">
        <p14:creationId xmlns:p14="http://schemas.microsoft.com/office/powerpoint/2010/main" val="3705615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2_Title Slide">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7196" y="1293415"/>
            <a:ext cx="6527207" cy="977579"/>
          </a:xfrm>
        </p:spPr>
        <p:txBody>
          <a:bodyPr>
            <a:noAutofit/>
          </a:bodyPr>
          <a:lstStyle>
            <a:lvl1pPr algn="ctr">
              <a:defRPr sz="2800" b="1">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2257197" y="2525757"/>
            <a:ext cx="6527206" cy="685800"/>
          </a:xfrm>
        </p:spPr>
        <p:txBody>
          <a:bodyPr>
            <a:noAutofit/>
          </a:bodyPr>
          <a:lstStyle>
            <a:lvl1pPr marL="0" indent="0" algn="ctr">
              <a:buNone/>
              <a:defRPr sz="2400">
                <a:solidFill>
                  <a:schemeClr val="bg1"/>
                </a:solidFill>
                <a:effectLst/>
                <a:latin typeface="Times New Roman" panose="02020603050405020304" pitchFamily="18" charset="0"/>
                <a:cs typeface="Times New Roman" pitchFamily="18"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subtitle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43430"/>
            <a:ext cx="1133534" cy="400070"/>
          </a:xfrm>
          <a:prstGeom prst="rect">
            <a:avLst/>
          </a:prstGeom>
        </p:spPr>
      </p:pic>
    </p:spTree>
    <p:extLst>
      <p:ext uri="{BB962C8B-B14F-4D97-AF65-F5344CB8AC3E}">
        <p14:creationId xmlns:p14="http://schemas.microsoft.com/office/powerpoint/2010/main" val="12948092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85750"/>
            <a:ext cx="7010400" cy="533400"/>
          </a:xfrm>
        </p:spPr>
        <p:txBody>
          <a:bodyPr/>
          <a:lstStyle>
            <a:lvl1pPr>
              <a:defRPr b="0" baseline="0">
                <a:effectLst/>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0" y="1123950"/>
            <a:ext cx="82296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a:xfrm>
            <a:off x="457200" y="4767264"/>
            <a:ext cx="2133600" cy="274637"/>
          </a:xfrm>
          <a:prstGeom prst="rect">
            <a:avLst/>
          </a:prstGeom>
        </p:spPr>
        <p:txBody>
          <a:bodyPr/>
          <a:lstStyle>
            <a:lvl1pPr algn="ctr" eaLnBrk="1" hangingPunct="1">
              <a:defRPr sz="1050" b="0">
                <a:cs typeface="Arial" charset="0"/>
              </a:defRPr>
            </a:lvl1pPr>
          </a:lstStyle>
          <a:p>
            <a:fld id="{3666938D-6E01-40AE-BE27-E7323976FC9E}" type="datetime1">
              <a:rPr lang="en-US" smtClean="0"/>
              <a:t>8/27/2021</a:t>
            </a:fld>
            <a:endParaRPr lang="en-US"/>
          </a:p>
        </p:txBody>
      </p:sp>
      <p:sp>
        <p:nvSpPr>
          <p:cNvPr id="5" name="Footer Placeholder 4"/>
          <p:cNvSpPr>
            <a:spLocks noGrp="1"/>
          </p:cNvSpPr>
          <p:nvPr>
            <p:ph type="ftr" sz="quarter" idx="15"/>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6" name="Slide Number Placeholder 5"/>
          <p:cNvSpPr>
            <a:spLocks noGrp="1"/>
          </p:cNvSpPr>
          <p:nvPr>
            <p:ph type="sldNum" sz="quarter" idx="16"/>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453692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5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5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4"/>
            <a:ext cx="2133600" cy="274637"/>
          </a:xfrm>
          <a:prstGeom prst="rect">
            <a:avLst/>
          </a:prstGeom>
        </p:spPr>
        <p:txBody>
          <a:bodyPr/>
          <a:lstStyle>
            <a:lvl1pPr algn="ctr" eaLnBrk="1" hangingPunct="1">
              <a:defRPr sz="1050" b="0">
                <a:cs typeface="Arial" charset="0"/>
              </a:defRPr>
            </a:lvl1pPr>
          </a:lstStyle>
          <a:p>
            <a:fld id="{F4426846-B55B-4708-B74B-A8C90A649460}" type="datetime1">
              <a:rPr lang="en-US" smtClean="0"/>
              <a:t>8/27/2021</a:t>
            </a:fld>
            <a:endParaRPr lang="en-US"/>
          </a:p>
        </p:txBody>
      </p:sp>
      <p:sp>
        <p:nvSpPr>
          <p:cNvPr id="6" name="Footer Placeholder 5"/>
          <p:cNvSpPr>
            <a:spLocks noGrp="1"/>
          </p:cNvSpPr>
          <p:nvPr>
            <p:ph type="ftr" sz="quarter" idx="11"/>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7" name="Slide Number Placeholder 6"/>
          <p:cNvSpPr>
            <a:spLocks noGrp="1"/>
          </p:cNvSpPr>
          <p:nvPr>
            <p:ph type="sldNum" sz="quarter" idx="12"/>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290891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4"/>
            <a:ext cx="2133600" cy="274637"/>
          </a:xfrm>
          <a:prstGeom prst="rect">
            <a:avLst/>
          </a:prstGeom>
        </p:spPr>
        <p:txBody>
          <a:bodyPr/>
          <a:lstStyle>
            <a:lvl1pPr algn="ctr" eaLnBrk="1" hangingPunct="1">
              <a:defRPr sz="1050" b="0">
                <a:cs typeface="Arial" charset="0"/>
              </a:defRPr>
            </a:lvl1pPr>
          </a:lstStyle>
          <a:p>
            <a:fld id="{881C5E52-AF91-40F7-AB2B-E9960B7F9F7A}" type="datetime1">
              <a:rPr lang="en-US" smtClean="0"/>
              <a:t>8/27/2021</a:t>
            </a:fld>
            <a:endParaRPr lang="en-US"/>
          </a:p>
        </p:txBody>
      </p:sp>
      <p:sp>
        <p:nvSpPr>
          <p:cNvPr id="8" name="Footer Placeholder 7"/>
          <p:cNvSpPr>
            <a:spLocks noGrp="1"/>
          </p:cNvSpPr>
          <p:nvPr>
            <p:ph type="ftr" sz="quarter" idx="11"/>
          </p:nvPr>
        </p:nvSpPr>
        <p:spPr>
          <a:xfrm>
            <a:off x="3124200" y="4767264"/>
            <a:ext cx="2895600" cy="274637"/>
          </a:xfrm>
          <a:prstGeom prst="rect">
            <a:avLst/>
          </a:prstGeom>
        </p:spPr>
        <p:txBody>
          <a:bodyPr/>
          <a:lstStyle>
            <a:lvl1pPr algn="ctr" eaLnBrk="1" hangingPunct="1">
              <a:defRPr sz="1050" b="0">
                <a:cs typeface="Arial" charset="0"/>
              </a:defRPr>
            </a:lvl1pPr>
          </a:lstStyle>
          <a:p>
            <a:r>
              <a:rPr lang="en-US"/>
              <a:t>MOS Word 2016 - IIG Vietnam</a:t>
            </a:r>
          </a:p>
        </p:txBody>
      </p:sp>
      <p:sp>
        <p:nvSpPr>
          <p:cNvPr id="9" name="Slide Number Placeholder 8"/>
          <p:cNvSpPr>
            <a:spLocks noGrp="1"/>
          </p:cNvSpPr>
          <p:nvPr>
            <p:ph type="sldNum" sz="quarter" idx="12"/>
          </p:nvPr>
        </p:nvSpPr>
        <p:spPr>
          <a:xfrm>
            <a:off x="6553200" y="4767264"/>
            <a:ext cx="2133600" cy="274637"/>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050" b="0"/>
            </a:lvl1pPr>
          </a:lstStyle>
          <a:p>
            <a:fld id="{E49F9262-1392-45F9-82B8-E6BAB6B74FE5}" type="slidenum">
              <a:rPr lang="en-US" smtClean="0"/>
              <a:t>‹#›</a:t>
            </a:fld>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285836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Conten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4743450"/>
            <a:ext cx="2133600" cy="273844"/>
          </a:xfrm>
          <a:prstGeom prst="rect">
            <a:avLst/>
          </a:prstGeom>
        </p:spPr>
        <p:txBody>
          <a:bodyPr/>
          <a:lstStyle>
            <a:lvl1pPr algn="ctr">
              <a:defRPr sz="1050" b="0">
                <a:solidFill>
                  <a:schemeClr val="bg2">
                    <a:lumMod val="50000"/>
                  </a:schemeClr>
                </a:solidFill>
              </a:defRPr>
            </a:lvl1pPr>
          </a:lstStyle>
          <a:p>
            <a:fld id="{73AA8688-6716-4908-A045-4A4F76776BC0}" type="datetime1">
              <a:rPr lang="en-US" smtClean="0"/>
              <a:t>8/27/2021</a:t>
            </a:fld>
            <a:endParaRPr lang="en-US"/>
          </a:p>
        </p:txBody>
      </p:sp>
      <p:sp>
        <p:nvSpPr>
          <p:cNvPr id="3" name="Footer Placeholder 4"/>
          <p:cNvSpPr>
            <a:spLocks noGrp="1"/>
          </p:cNvSpPr>
          <p:nvPr>
            <p:ph type="ftr" sz="quarter" idx="11"/>
          </p:nvPr>
        </p:nvSpPr>
        <p:spPr>
          <a:xfrm>
            <a:off x="3124200" y="4743450"/>
            <a:ext cx="2895600" cy="273844"/>
          </a:xfrm>
          <a:prstGeom prst="rect">
            <a:avLst/>
          </a:prstGeom>
        </p:spPr>
        <p:txBody>
          <a:bodyPr/>
          <a:lstStyle>
            <a:lvl1pPr algn="ctr">
              <a:defRPr sz="1050" b="0">
                <a:solidFill>
                  <a:schemeClr val="bg2">
                    <a:lumMod val="50000"/>
                  </a:schemeClr>
                </a:solidFill>
              </a:defRPr>
            </a:lvl1pPr>
          </a:lstStyle>
          <a:p>
            <a:r>
              <a:rPr lang="en-US"/>
              <a:t>MOS Word 2016 - IIG Vietnam</a:t>
            </a:r>
          </a:p>
        </p:txBody>
      </p:sp>
      <p:sp>
        <p:nvSpPr>
          <p:cNvPr id="4" name="Slide Number Placeholder 5"/>
          <p:cNvSpPr>
            <a:spLocks noGrp="1"/>
          </p:cNvSpPr>
          <p:nvPr>
            <p:ph type="sldNum" sz="quarter" idx="12"/>
          </p:nvPr>
        </p:nvSpPr>
        <p:spPr>
          <a:xfrm>
            <a:off x="6440557" y="4743450"/>
            <a:ext cx="2133600" cy="273844"/>
          </a:xfrm>
          <a:prstGeom prst="rect">
            <a:avLst/>
          </a:prstGeom>
        </p:spPr>
        <p:txBody>
          <a:bodyPr/>
          <a:lstStyle>
            <a:lvl1pPr algn="ctr">
              <a:defRPr sz="1050" b="0">
                <a:solidFill>
                  <a:schemeClr val="bg2">
                    <a:lumMod val="50000"/>
                  </a:schemeClr>
                </a:solidFill>
              </a:defRPr>
            </a:lvl1pPr>
          </a:lstStyle>
          <a:p>
            <a:fld id="{E49F9262-1392-45F9-82B8-E6BAB6B74FE5}" type="slidenum">
              <a:rPr lang="en-US" smtClean="0"/>
              <a:t>‹#›</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485155533"/>
      </p:ext>
    </p:extLst>
  </p:cSld>
  <p:clrMapOvr>
    <a:masterClrMapping/>
  </p:clrMapOvr>
  <p:transition spd="slow">
    <p:push dir="u"/>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57200" y="855838"/>
            <a:ext cx="8229600" cy="3742303"/>
          </a:xfrm>
          <a:prstGeom prst="rect">
            <a:avLst/>
          </a:prstGeom>
        </p:spPr>
        <p:txBody>
          <a:bodyPr/>
          <a:lstStyle>
            <a:lvl1pPr marL="342892" indent="-342892">
              <a:buClr>
                <a:srgbClr val="0081C4"/>
              </a:buClr>
              <a:buSzPct val="70000"/>
              <a:buFont typeface="Wingdings" charset="2"/>
              <a:buChar char="§"/>
              <a:defRPr sz="2200">
                <a:solidFill>
                  <a:schemeClr val="tx1"/>
                </a:solidFill>
                <a:latin typeface="+mn-lt"/>
                <a:cs typeface="Segoe Light"/>
              </a:defRPr>
            </a:lvl1pPr>
            <a:lvl2pPr marL="800080" indent="-342892">
              <a:buClr>
                <a:srgbClr val="0081C4"/>
              </a:buClr>
              <a:buSzPct val="70000"/>
              <a:buFont typeface="Wingdings" charset="2"/>
              <a:buChar char="§"/>
              <a:defRPr sz="2200">
                <a:latin typeface="+mn-lt"/>
                <a:cs typeface="Segoe Light"/>
              </a:defRPr>
            </a:lvl2pPr>
            <a:lvl3pPr marL="1257269" indent="-342892">
              <a:buClr>
                <a:srgbClr val="0081C4"/>
              </a:buClr>
              <a:buSzPct val="70000"/>
              <a:buFont typeface="Wingdings" charset="2"/>
              <a:buChar char="§"/>
              <a:defRPr sz="1800">
                <a:latin typeface="+mn-lt"/>
                <a:cs typeface="Segoe Light"/>
              </a:defRPr>
            </a:lvl3pPr>
            <a:lvl4pPr marL="1657309" indent="-285743">
              <a:buClr>
                <a:srgbClr val="0081C4"/>
              </a:buClr>
              <a:buSzPct val="70000"/>
              <a:buFont typeface="Wingdings" charset="2"/>
              <a:buChar char="§"/>
              <a:defRPr sz="1600">
                <a:latin typeface="+mn-lt"/>
                <a:cs typeface="Segoe Light"/>
              </a:defRPr>
            </a:lvl4pPr>
            <a:lvl5pPr marL="2114498" indent="-285743">
              <a:buClr>
                <a:srgbClr val="0081C4"/>
              </a:buClr>
              <a:buSzPct val="70000"/>
              <a:buFont typeface="Wingdings" charset="2"/>
              <a:buChar char="§"/>
              <a:defRPr sz="1400">
                <a:latin typeface="+mn-lt"/>
                <a:cs typeface="Segoe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3"/>
          <p:cNvSpPr>
            <a:spLocks noGrp="1"/>
          </p:cNvSpPr>
          <p:nvPr>
            <p:ph type="dt" sz="half" idx="14"/>
          </p:nvPr>
        </p:nvSpPr>
        <p:spPr>
          <a:xfrm>
            <a:off x="457200" y="4743450"/>
            <a:ext cx="2133600" cy="274638"/>
          </a:xfrm>
          <a:prstGeom prst="rect">
            <a:avLst/>
          </a:prstGeom>
        </p:spPr>
        <p:txBody>
          <a:bodyPr/>
          <a:lstStyle>
            <a:lvl1pPr eaLnBrk="1" hangingPunct="1">
              <a:defRPr b="0">
                <a:solidFill>
                  <a:prstClr val="black">
                    <a:tint val="75000"/>
                  </a:prstClr>
                </a:solidFill>
                <a:cs typeface="Arial" charset="0"/>
              </a:defRPr>
            </a:lvl1pPr>
          </a:lstStyle>
          <a:p>
            <a:fld id="{73AA8688-6716-4908-A045-4A4F76776BC0}" type="datetime1">
              <a:rPr lang="en-US" smtClean="0"/>
              <a:t>8/27/2021</a:t>
            </a:fld>
            <a:endParaRPr lang="en-US"/>
          </a:p>
        </p:txBody>
      </p:sp>
      <p:sp>
        <p:nvSpPr>
          <p:cNvPr id="4" name="Footer Placeholder 4"/>
          <p:cNvSpPr>
            <a:spLocks noGrp="1"/>
          </p:cNvSpPr>
          <p:nvPr>
            <p:ph type="ftr" sz="quarter" idx="15"/>
          </p:nvPr>
        </p:nvSpPr>
        <p:spPr>
          <a:xfrm>
            <a:off x="3124200" y="4743450"/>
            <a:ext cx="2895600" cy="274638"/>
          </a:xfrm>
          <a:prstGeom prst="rect">
            <a:avLst/>
          </a:prstGeom>
        </p:spPr>
        <p:txBody>
          <a:bodyPr/>
          <a:lstStyle>
            <a:lvl1pPr eaLnBrk="1" hangingPunct="1">
              <a:defRPr b="0">
                <a:solidFill>
                  <a:prstClr val="black">
                    <a:tint val="75000"/>
                  </a:prstClr>
                </a:solidFill>
                <a:cs typeface="Arial" charset="0"/>
              </a:defRPr>
            </a:lvl1pPr>
          </a:lstStyle>
          <a:p>
            <a:r>
              <a:rPr lang="en-US"/>
              <a:t>MOS Word 2016 - IIG Vietnam</a:t>
            </a:r>
          </a:p>
        </p:txBody>
      </p:sp>
      <p:sp>
        <p:nvSpPr>
          <p:cNvPr id="5" name="Slide Number Placeholder 5"/>
          <p:cNvSpPr>
            <a:spLocks noGrp="1"/>
          </p:cNvSpPr>
          <p:nvPr>
            <p:ph type="sldNum" sz="quarter" idx="16"/>
          </p:nvPr>
        </p:nvSpPr>
        <p:spPr>
          <a:xfrm>
            <a:off x="6440557" y="4743450"/>
            <a:ext cx="2133600" cy="274638"/>
          </a:xfrm>
          <a:prstGeom prst="rect">
            <a:avLst/>
          </a:prstGeom>
        </p:spPr>
        <p:txBody>
          <a:bodyPr vert="horz" wrap="square" lIns="91440" tIns="45720" rIns="91440" bIns="45720" numCol="1" anchor="t" anchorCtr="0" compatLnSpc="1">
            <a:prstTxWarp prst="textNoShape">
              <a:avLst/>
            </a:prstTxWarp>
          </a:bodyPr>
          <a:lstStyle>
            <a:lvl1pPr eaLnBrk="1" hangingPunct="1">
              <a:defRPr b="0">
                <a:solidFill>
                  <a:srgbClr val="898989"/>
                </a:solidFill>
              </a:defRPr>
            </a:lvl1pPr>
          </a:lstStyle>
          <a:p>
            <a:fld id="{E49F9262-1392-45F9-82B8-E6BAB6B74FE5}"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330608670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EA97CFD-68A7-44BD-868F-BAE91B4CD83F}" type="datetime1">
              <a:rPr lang="en-US" smtClean="0"/>
              <a:t>8/27/2021</a:t>
            </a:fld>
            <a:endParaRPr lang="en-US"/>
          </a:p>
        </p:txBody>
      </p:sp>
      <p:sp>
        <p:nvSpPr>
          <p:cNvPr id="5" name="Footer Placeholder 4"/>
          <p:cNvSpPr>
            <a:spLocks noGrp="1"/>
          </p:cNvSpPr>
          <p:nvPr>
            <p:ph type="ftr" sz="quarter" idx="11"/>
          </p:nvPr>
        </p:nvSpPr>
        <p:spPr/>
        <p:txBody>
          <a:bodyPr/>
          <a:lstStyle/>
          <a:p>
            <a:r>
              <a:rPr lang="en-US"/>
              <a:t>MOS Word 2016 - IIG Vietnam</a:t>
            </a:r>
          </a:p>
        </p:txBody>
      </p:sp>
      <p:sp>
        <p:nvSpPr>
          <p:cNvPr id="6" name="Slide Number Placeholder 5"/>
          <p:cNvSpPr>
            <a:spLocks noGrp="1"/>
          </p:cNvSpPr>
          <p:nvPr>
            <p:ph type="sldNum" sz="quarter" idx="12"/>
          </p:nvPr>
        </p:nvSpPr>
        <p:spPr/>
        <p:txBody>
          <a:bodyPr/>
          <a:lstStyle/>
          <a:p>
            <a:fld id="{E49F9262-1392-45F9-82B8-E6BAB6B74FE5}" type="slidenum">
              <a:rPr lang="en-US" smtClean="0"/>
              <a:t>‹#›</a:t>
            </a:fld>
            <a:endParaRPr lang="en-US"/>
          </a:p>
        </p:txBody>
      </p:sp>
    </p:spTree>
    <p:extLst>
      <p:ext uri="{BB962C8B-B14F-4D97-AF65-F5344CB8AC3E}">
        <p14:creationId xmlns:p14="http://schemas.microsoft.com/office/powerpoint/2010/main" val="301882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48655" y="285750"/>
            <a:ext cx="723814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Rectangle 4"/>
          <p:cNvSpPr/>
          <p:nvPr/>
        </p:nvSpPr>
        <p:spPr>
          <a:xfrm>
            <a:off x="194481" y="184026"/>
            <a:ext cx="939053" cy="659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4480" y="222684"/>
            <a:ext cx="1141160" cy="659532"/>
          </a:xfrm>
          <a:prstGeom prst="rect">
            <a:avLst/>
          </a:prstGeom>
        </p:spPr>
      </p:pic>
      <p:sp>
        <p:nvSpPr>
          <p:cNvPr id="7" name="Date Placeholder 3"/>
          <p:cNvSpPr>
            <a:spLocks noGrp="1"/>
          </p:cNvSpPr>
          <p:nvPr>
            <p:ph type="dt" sz="half" idx="2"/>
          </p:nvPr>
        </p:nvSpPr>
        <p:spPr>
          <a:xfrm>
            <a:off x="457200" y="4743450"/>
            <a:ext cx="2133600" cy="273844"/>
          </a:xfrm>
          <a:prstGeom prst="rect">
            <a:avLst/>
          </a:prstGeom>
        </p:spPr>
        <p:txBody>
          <a:bodyPr/>
          <a:lstStyle>
            <a:lvl1pPr algn="ctr">
              <a:defRPr sz="1050" b="0">
                <a:solidFill>
                  <a:schemeClr val="bg2">
                    <a:lumMod val="50000"/>
                  </a:schemeClr>
                </a:solidFill>
              </a:defRPr>
            </a:lvl1pPr>
          </a:lstStyle>
          <a:p>
            <a:fld id="{73AA8688-6716-4908-A045-4A4F76776BC0}" type="datetime1">
              <a:rPr lang="en-US" smtClean="0"/>
              <a:t>8/27/2021</a:t>
            </a:fld>
            <a:endParaRPr lang="en-US" dirty="0"/>
          </a:p>
        </p:txBody>
      </p:sp>
      <p:sp>
        <p:nvSpPr>
          <p:cNvPr id="8" name="Footer Placeholder 4"/>
          <p:cNvSpPr>
            <a:spLocks noGrp="1"/>
          </p:cNvSpPr>
          <p:nvPr>
            <p:ph type="ftr" sz="quarter" idx="3"/>
          </p:nvPr>
        </p:nvSpPr>
        <p:spPr>
          <a:xfrm>
            <a:off x="3124200" y="4743450"/>
            <a:ext cx="2895600" cy="273844"/>
          </a:xfrm>
          <a:prstGeom prst="rect">
            <a:avLst/>
          </a:prstGeom>
        </p:spPr>
        <p:txBody>
          <a:bodyPr/>
          <a:lstStyle>
            <a:lvl1pPr algn="ctr">
              <a:defRPr sz="1050" b="0">
                <a:solidFill>
                  <a:schemeClr val="bg2">
                    <a:lumMod val="50000"/>
                  </a:schemeClr>
                </a:solidFill>
              </a:defRPr>
            </a:lvl1pPr>
          </a:lstStyle>
          <a:p>
            <a:r>
              <a:rPr lang="en-US"/>
              <a:t>MOS Word 2016 - IIG Vietnam</a:t>
            </a:r>
          </a:p>
        </p:txBody>
      </p:sp>
      <p:sp>
        <p:nvSpPr>
          <p:cNvPr id="9" name="Slide Number Placeholder 5"/>
          <p:cNvSpPr>
            <a:spLocks noGrp="1"/>
          </p:cNvSpPr>
          <p:nvPr>
            <p:ph type="sldNum" sz="quarter" idx="4"/>
          </p:nvPr>
        </p:nvSpPr>
        <p:spPr>
          <a:xfrm>
            <a:off x="6390861" y="4743450"/>
            <a:ext cx="2133600" cy="273844"/>
          </a:xfrm>
          <a:prstGeom prst="rect">
            <a:avLst/>
          </a:prstGeom>
        </p:spPr>
        <p:txBody>
          <a:bodyPr/>
          <a:lstStyle>
            <a:lvl1pPr algn="ctr">
              <a:defRPr sz="1050" b="0">
                <a:solidFill>
                  <a:schemeClr val="bg2">
                    <a:lumMod val="50000"/>
                  </a:schemeClr>
                </a:solidFill>
              </a:defRPr>
            </a:lvl1pPr>
          </a:lstStyle>
          <a:p>
            <a:fld id="{E49F9262-1392-45F9-82B8-E6BAB6B74FE5}" type="slidenum">
              <a:rPr lang="en-US" smtClean="0"/>
              <a:t>‹#›</a:t>
            </a:fld>
            <a:endParaRPr lang="en-US"/>
          </a:p>
        </p:txBody>
      </p:sp>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4767264"/>
            <a:ext cx="1133534" cy="400070"/>
          </a:xfrm>
          <a:prstGeom prst="rect">
            <a:avLst/>
          </a:prstGeom>
        </p:spPr>
      </p:pic>
    </p:spTree>
    <p:extLst>
      <p:ext uri="{BB962C8B-B14F-4D97-AF65-F5344CB8AC3E}">
        <p14:creationId xmlns:p14="http://schemas.microsoft.com/office/powerpoint/2010/main" val="2470629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p:txStyles>
    <p:titleStyle>
      <a:lvl1pPr algn="l" rtl="0" eaLnBrk="1" fontAlgn="base" hangingPunct="1">
        <a:spcBef>
          <a:spcPct val="0"/>
        </a:spcBef>
        <a:spcAft>
          <a:spcPct val="0"/>
        </a:spcAft>
        <a:defRPr sz="3200" b="0" kern="1200">
          <a:solidFill>
            <a:schemeClr val="tx1"/>
          </a:solidFill>
          <a:latin typeface="Times New Roman" panose="02020603050405020304" pitchFamily="18" charset="0"/>
          <a:ea typeface="+mj-ea"/>
          <a:cs typeface="Times New Roman" panose="02020603050405020304" pitchFamily="18" charset="0"/>
        </a:defRPr>
      </a:lvl1pPr>
      <a:lvl2pPr algn="l" rtl="0" eaLnBrk="1" fontAlgn="base" hangingPunct="1">
        <a:spcBef>
          <a:spcPct val="0"/>
        </a:spcBef>
        <a:spcAft>
          <a:spcPct val="0"/>
        </a:spcAft>
        <a:defRPr sz="2300">
          <a:solidFill>
            <a:srgbClr val="595959"/>
          </a:solidFill>
          <a:latin typeface="Calibri" pitchFamily="34" charset="0"/>
        </a:defRPr>
      </a:lvl2pPr>
      <a:lvl3pPr algn="l" rtl="0" eaLnBrk="1" fontAlgn="base" hangingPunct="1">
        <a:spcBef>
          <a:spcPct val="0"/>
        </a:spcBef>
        <a:spcAft>
          <a:spcPct val="0"/>
        </a:spcAft>
        <a:defRPr sz="2300">
          <a:solidFill>
            <a:srgbClr val="595959"/>
          </a:solidFill>
          <a:latin typeface="Calibri" pitchFamily="34" charset="0"/>
        </a:defRPr>
      </a:lvl3pPr>
      <a:lvl4pPr algn="l" rtl="0" eaLnBrk="1" fontAlgn="base" hangingPunct="1">
        <a:spcBef>
          <a:spcPct val="0"/>
        </a:spcBef>
        <a:spcAft>
          <a:spcPct val="0"/>
        </a:spcAft>
        <a:defRPr sz="2300">
          <a:solidFill>
            <a:srgbClr val="595959"/>
          </a:solidFill>
          <a:latin typeface="Calibri" pitchFamily="34" charset="0"/>
        </a:defRPr>
      </a:lvl4pPr>
      <a:lvl5pPr algn="l" rtl="0" eaLnBrk="1" fontAlgn="base" hangingPunct="1">
        <a:spcBef>
          <a:spcPct val="0"/>
        </a:spcBef>
        <a:spcAft>
          <a:spcPct val="0"/>
        </a:spcAft>
        <a:defRPr sz="2300">
          <a:solidFill>
            <a:srgbClr val="595959"/>
          </a:solidFill>
          <a:latin typeface="Calibri" pitchFamily="34" charset="0"/>
        </a:defRPr>
      </a:lvl5pPr>
      <a:lvl6pPr marL="457189" algn="l" rtl="0" eaLnBrk="1" fontAlgn="base" hangingPunct="1">
        <a:spcBef>
          <a:spcPct val="0"/>
        </a:spcBef>
        <a:spcAft>
          <a:spcPct val="0"/>
        </a:spcAft>
        <a:defRPr sz="2300">
          <a:solidFill>
            <a:srgbClr val="595959"/>
          </a:solidFill>
          <a:latin typeface="Calibri" pitchFamily="34" charset="0"/>
        </a:defRPr>
      </a:lvl6pPr>
      <a:lvl7pPr marL="914378" algn="l" rtl="0" eaLnBrk="1" fontAlgn="base" hangingPunct="1">
        <a:spcBef>
          <a:spcPct val="0"/>
        </a:spcBef>
        <a:spcAft>
          <a:spcPct val="0"/>
        </a:spcAft>
        <a:defRPr sz="2300">
          <a:solidFill>
            <a:srgbClr val="595959"/>
          </a:solidFill>
          <a:latin typeface="Calibri" pitchFamily="34" charset="0"/>
        </a:defRPr>
      </a:lvl7pPr>
      <a:lvl8pPr marL="1371566" algn="l" rtl="0" eaLnBrk="1" fontAlgn="base" hangingPunct="1">
        <a:spcBef>
          <a:spcPct val="0"/>
        </a:spcBef>
        <a:spcAft>
          <a:spcPct val="0"/>
        </a:spcAft>
        <a:defRPr sz="2300">
          <a:solidFill>
            <a:srgbClr val="595959"/>
          </a:solidFill>
          <a:latin typeface="Calibri" pitchFamily="34" charset="0"/>
        </a:defRPr>
      </a:lvl8pPr>
      <a:lvl9pPr marL="1828754" algn="l" rtl="0" eaLnBrk="1" fontAlgn="base" hangingPunct="1">
        <a:spcBef>
          <a:spcPct val="0"/>
        </a:spcBef>
        <a:spcAft>
          <a:spcPct val="0"/>
        </a:spcAft>
        <a:defRPr sz="2300">
          <a:solidFill>
            <a:srgbClr val="595959"/>
          </a:solidFill>
          <a:latin typeface="Calibri" pitchFamily="34" charset="0"/>
        </a:defRPr>
      </a:lvl9pPr>
    </p:titleStyle>
    <p:bodyStyle>
      <a:lvl1pPr marL="225425" indent="-225425" algn="l" rtl="0" eaLnBrk="1" fontAlgn="base" hangingPunct="1">
        <a:spcBef>
          <a:spcPct val="200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61963" indent="-236538" algn="l" rtl="0" eaLnBrk="1" fontAlgn="base" hangingPunct="1">
        <a:spcBef>
          <a:spcPct val="20000"/>
        </a:spcBef>
        <a:spcAft>
          <a:spcPct val="0"/>
        </a:spcAft>
        <a:buFont typeface="Arial" panose="020B0604020202020204" pitchFamily="34" charset="0"/>
        <a:buChar char="•"/>
        <a:defRPr sz="2200" kern="1200">
          <a:solidFill>
            <a:schemeClr val="tx1"/>
          </a:solidFill>
          <a:latin typeface="Times New Roman" panose="02020603050405020304" pitchFamily="18" charset="0"/>
          <a:ea typeface="+mn-ea"/>
          <a:cs typeface="Times New Roman" panose="02020603050405020304" pitchFamily="18" charset="0"/>
        </a:defRPr>
      </a:lvl2pPr>
      <a:lvl3pPr marL="688975" indent="-227013" algn="l"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rtl="0" eaLnBrk="1" fontAlgn="base" hangingPunct="1">
        <a:spcBef>
          <a:spcPct val="20000"/>
        </a:spcBef>
        <a:spcAft>
          <a:spcPct val="0"/>
        </a:spcAft>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1089025" indent="-174625" algn="l" rtl="0" eaLnBrk="1" fontAlgn="base" hangingPunct="1">
        <a:spcBef>
          <a:spcPct val="20000"/>
        </a:spcBef>
        <a:spcAft>
          <a:spcPct val="0"/>
        </a:spcAft>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tm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7196" y="1293415"/>
            <a:ext cx="6527207" cy="977579"/>
          </a:xfrm>
        </p:spPr>
        <p:txBody>
          <a:bodyPr anchor="ctr">
            <a:normAutofit fontScale="90000"/>
          </a:bodyPr>
          <a:lstStyle/>
          <a:p>
            <a:r>
              <a:rPr lang="en-US"/>
              <a:t>MOS POWERPOINT 2016</a:t>
            </a:r>
            <a:br>
              <a:rPr lang="en-US" dirty="0"/>
            </a:br>
            <a:r>
              <a:rPr lang="en-US" sz="3200" dirty="0" err="1"/>
              <a:t>Bài</a:t>
            </a:r>
            <a:r>
              <a:rPr lang="en-US" sz="3200" dirty="0"/>
              <a:t> 1: </a:t>
            </a:r>
            <a:r>
              <a:rPr lang="en-US" sz="3200" dirty="0" err="1"/>
              <a:t>Bắt</a:t>
            </a:r>
            <a:r>
              <a:rPr lang="en-US" sz="3200" dirty="0"/>
              <a:t> </a:t>
            </a:r>
            <a:r>
              <a:rPr lang="en-US" sz="3200" dirty="0" err="1"/>
              <a:t>đầu</a:t>
            </a:r>
            <a:r>
              <a:rPr lang="en-US" sz="3200" dirty="0"/>
              <a:t> </a:t>
            </a:r>
            <a:r>
              <a:rPr lang="en-US" sz="3200" err="1"/>
              <a:t>với</a:t>
            </a:r>
            <a:r>
              <a:rPr lang="en-US" sz="3200"/>
              <a:t> </a:t>
            </a:r>
            <a:br>
              <a:rPr lang="en-US" sz="3200"/>
            </a:br>
            <a:r>
              <a:rPr lang="en-US" sz="3200"/>
              <a:t>Microsoft PowerPoint </a:t>
            </a:r>
            <a:r>
              <a:rPr lang="en-US" sz="3200" dirty="0"/>
              <a:t>2016</a:t>
            </a:r>
          </a:p>
        </p:txBody>
      </p:sp>
      <p:sp>
        <p:nvSpPr>
          <p:cNvPr id="3" name="Subtitle 2"/>
          <p:cNvSpPr>
            <a:spLocks noGrp="1"/>
          </p:cNvSpPr>
          <p:nvPr>
            <p:ph type="subTitle" idx="1"/>
          </p:nvPr>
        </p:nvSpPr>
        <p:spPr/>
        <p:txBody>
          <a:bodyPr anchor="b"/>
          <a:lstStyle/>
          <a:p>
            <a:pPr algn="l"/>
            <a:r>
              <a:rPr lang="en-US" dirty="0"/>
              <a:t>Created by: IIG Vietnam</a:t>
            </a:r>
          </a:p>
        </p:txBody>
      </p:sp>
    </p:spTree>
    <p:extLst>
      <p:ext uri="{BB962C8B-B14F-4D97-AF65-F5344CB8AC3E}">
        <p14:creationId xmlns:p14="http://schemas.microsoft.com/office/powerpoint/2010/main" val="50996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Làm việc với cửa sổ PowerPoint 2016</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10</a:t>
            </a:fld>
            <a:endParaRPr lang="en-US"/>
          </a:p>
        </p:txBody>
      </p:sp>
      <p:graphicFrame>
        <p:nvGraphicFramePr>
          <p:cNvPr id="8" name="Table 7">
            <a:extLst>
              <a:ext uri="{FF2B5EF4-FFF2-40B4-BE49-F238E27FC236}">
                <a16:creationId xmlns:a16="http://schemas.microsoft.com/office/drawing/2014/main" id="{777E09D4-3CBE-42BE-A4DE-7362D7E6385D}"/>
              </a:ext>
            </a:extLst>
          </p:cNvPr>
          <p:cNvGraphicFramePr>
            <a:graphicFrameLocks noGrp="1"/>
          </p:cNvGraphicFramePr>
          <p:nvPr>
            <p:extLst>
              <p:ext uri="{D42A27DB-BD31-4B8C-83A1-F6EECF244321}">
                <p14:modId xmlns:p14="http://schemas.microsoft.com/office/powerpoint/2010/main" val="2946790975"/>
              </p:ext>
            </p:extLst>
          </p:nvPr>
        </p:nvGraphicFramePr>
        <p:xfrm>
          <a:off x="222930" y="1024845"/>
          <a:ext cx="8703355" cy="3629539"/>
        </p:xfrm>
        <a:graphic>
          <a:graphicData uri="http://schemas.openxmlformats.org/drawingml/2006/table">
            <a:tbl>
              <a:tblPr firstCol="1" bandRow="1">
                <a:tableStyleId>{5C22544A-7EE6-4342-B048-85BDC9FD1C3A}</a:tableStyleId>
              </a:tblPr>
              <a:tblGrid>
                <a:gridCol w="2288041">
                  <a:extLst>
                    <a:ext uri="{9D8B030D-6E8A-4147-A177-3AD203B41FA5}">
                      <a16:colId xmlns:a16="http://schemas.microsoft.com/office/drawing/2014/main" val="2873164681"/>
                    </a:ext>
                  </a:extLst>
                </a:gridCol>
                <a:gridCol w="6415314">
                  <a:extLst>
                    <a:ext uri="{9D8B030D-6E8A-4147-A177-3AD203B41FA5}">
                      <a16:colId xmlns:a16="http://schemas.microsoft.com/office/drawing/2014/main" val="1013267279"/>
                    </a:ext>
                  </a:extLst>
                </a:gridCol>
              </a:tblGrid>
              <a:tr h="448837">
                <a:tc>
                  <a:txBody>
                    <a:bodyPr/>
                    <a:lstStyle/>
                    <a:p>
                      <a:pPr marL="73025" marR="0" algn="just">
                        <a:lnSpc>
                          <a:spcPct val="100000"/>
                        </a:lnSpc>
                        <a:spcBef>
                          <a:spcPts val="300"/>
                        </a:spcBef>
                        <a:spcAft>
                          <a:spcPts val="0"/>
                        </a:spcAft>
                        <a:tabLst>
                          <a:tab pos="228600" algn="l"/>
                          <a:tab pos="457200" algn="l"/>
                        </a:tabLst>
                      </a:pPr>
                      <a:r>
                        <a:rPr lang="en-CA" sz="1600">
                          <a:effectLst/>
                        </a:rPr>
                        <a:t>Min/Restore/Max/Close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marR="0" algn="just">
                        <a:lnSpc>
                          <a:spcPct val="100000"/>
                        </a:lnSpc>
                        <a:spcBef>
                          <a:spcPts val="300"/>
                        </a:spcBef>
                        <a:spcAft>
                          <a:spcPts val="0"/>
                        </a:spcAft>
                        <a:tabLst>
                          <a:tab pos="228600" algn="l"/>
                        </a:tabLst>
                      </a:pPr>
                      <a:r>
                        <a:rPr lang="en-CA" sz="1600">
                          <a:effectLst/>
                        </a:rPr>
                        <a:t>Tùy chỉnh kích thước cửa sổ ứng dụng trên màn hình.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2611879290"/>
                  </a:ext>
                </a:extLst>
              </a:tr>
              <a:tr h="448837">
                <a:tc>
                  <a:txBody>
                    <a:bodyPr/>
                    <a:lstStyle/>
                    <a:p>
                      <a:pPr marL="73025" marR="0" algn="just">
                        <a:lnSpc>
                          <a:spcPct val="100000"/>
                        </a:lnSpc>
                        <a:spcBef>
                          <a:spcPts val="300"/>
                        </a:spcBef>
                        <a:spcAft>
                          <a:spcPts val="0"/>
                        </a:spcAft>
                        <a:tabLst>
                          <a:tab pos="228600" algn="l"/>
                          <a:tab pos="457200" algn="l"/>
                        </a:tabLst>
                      </a:pPr>
                      <a:r>
                        <a:rPr lang="en-CA" sz="1600">
                          <a:effectLst/>
                        </a:rPr>
                        <a:t>Share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marR="0" algn="just">
                        <a:lnSpc>
                          <a:spcPct val="100000"/>
                        </a:lnSpc>
                        <a:spcBef>
                          <a:spcPts val="300"/>
                        </a:spcBef>
                        <a:spcAft>
                          <a:spcPts val="0"/>
                        </a:spcAft>
                        <a:tabLst>
                          <a:tab pos="228600" algn="l"/>
                        </a:tabLst>
                      </a:pPr>
                      <a:r>
                        <a:rPr lang="en-CA" sz="1600">
                          <a:effectLst/>
                        </a:rPr>
                        <a:t>Cho phép mời người khác xem hoặc chỉnh sửa bài trình chiếu.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2987776244"/>
                  </a:ext>
                </a:extLst>
              </a:tr>
              <a:tr h="448837">
                <a:tc>
                  <a:txBody>
                    <a:bodyPr/>
                    <a:lstStyle/>
                    <a:p>
                      <a:pPr marL="73025" marR="0" algn="just">
                        <a:lnSpc>
                          <a:spcPct val="100000"/>
                        </a:lnSpc>
                        <a:spcBef>
                          <a:spcPts val="300"/>
                        </a:spcBef>
                        <a:spcAft>
                          <a:spcPts val="0"/>
                        </a:spcAft>
                        <a:tabLst>
                          <a:tab pos="228600" algn="l"/>
                          <a:tab pos="457200" algn="l"/>
                        </a:tabLst>
                      </a:pPr>
                      <a:r>
                        <a:rPr lang="en-CA" sz="1600">
                          <a:effectLst/>
                        </a:rPr>
                        <a:t>Thanh Ribbon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marR="0" algn="just">
                        <a:lnSpc>
                          <a:spcPct val="100000"/>
                        </a:lnSpc>
                        <a:spcBef>
                          <a:spcPts val="300"/>
                        </a:spcBef>
                        <a:spcAft>
                          <a:spcPts val="0"/>
                        </a:spcAft>
                        <a:tabLst>
                          <a:tab pos="228600" algn="l"/>
                        </a:tabLst>
                      </a:pPr>
                      <a:r>
                        <a:rPr lang="en-CA" sz="1600">
                          <a:effectLst/>
                        </a:rPr>
                        <a:t>Ribbon cung cấp điều hướng để truy cập đến các lệnh được sắp xếp thành các nhóm theo chức năng.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3014372376"/>
                  </a:ext>
                </a:extLst>
              </a:tr>
              <a:tr h="897674">
                <a:tc>
                  <a:txBody>
                    <a:bodyPr/>
                    <a:lstStyle/>
                    <a:p>
                      <a:pPr marL="73025" marR="0" algn="just">
                        <a:lnSpc>
                          <a:spcPct val="100000"/>
                        </a:lnSpc>
                        <a:spcBef>
                          <a:spcPts val="300"/>
                        </a:spcBef>
                        <a:spcAft>
                          <a:spcPts val="0"/>
                        </a:spcAft>
                        <a:tabLst>
                          <a:tab pos="228600" algn="l"/>
                          <a:tab pos="457200" algn="l"/>
                        </a:tabLst>
                      </a:pPr>
                      <a:r>
                        <a:rPr lang="en-CA" sz="1600">
                          <a:effectLst/>
                        </a:rPr>
                        <a:t>Nhóm Ribbon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marR="0" algn="just">
                        <a:lnSpc>
                          <a:spcPct val="100000"/>
                        </a:lnSpc>
                        <a:spcBef>
                          <a:spcPts val="300"/>
                        </a:spcBef>
                        <a:spcAft>
                          <a:spcPts val="0"/>
                        </a:spcAft>
                        <a:tabLst>
                          <a:tab pos="228600" algn="l"/>
                        </a:tabLst>
                      </a:pPr>
                      <a:r>
                        <a:rPr lang="en-CA" sz="1600">
                          <a:effectLst/>
                        </a:rPr>
                        <a:t>Các tùy chọn trên Ribbon được sắp xếp thành các nhóm có liên quan. Một số nhóm bao gồm nút  để mở hộp thoại mở rộng ở góc dưới bên phải.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2102270194"/>
                  </a:ext>
                </a:extLst>
              </a:tr>
              <a:tr h="897674">
                <a:tc>
                  <a:txBody>
                    <a:bodyPr/>
                    <a:lstStyle/>
                    <a:p>
                      <a:pPr marL="73025" marR="0" algn="l">
                        <a:lnSpc>
                          <a:spcPct val="100000"/>
                        </a:lnSpc>
                        <a:spcBef>
                          <a:spcPts val="300"/>
                        </a:spcBef>
                        <a:spcAft>
                          <a:spcPts val="0"/>
                        </a:spcAft>
                        <a:tabLst>
                          <a:tab pos="228600" algn="l"/>
                          <a:tab pos="457200" algn="l"/>
                        </a:tabLst>
                      </a:pPr>
                      <a:r>
                        <a:rPr lang="en-CA" sz="1600">
                          <a:effectLst/>
                        </a:rPr>
                        <a:t>Slide Navigation Pane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marR="0" algn="just">
                        <a:lnSpc>
                          <a:spcPct val="100000"/>
                        </a:lnSpc>
                        <a:spcBef>
                          <a:spcPts val="300"/>
                        </a:spcBef>
                        <a:spcAft>
                          <a:spcPts val="0"/>
                        </a:spcAft>
                        <a:tabLst>
                          <a:tab pos="228600" algn="l"/>
                        </a:tabLst>
                      </a:pPr>
                      <a:r>
                        <a:rPr lang="en-CA" sz="1600">
                          <a:effectLst/>
                        </a:rPr>
                        <a:t>Hiển thị hình thu nhỏ của mỗi slide, được sử dụng để tổ chức và điều hướng các slide. Nếu đang sử dụng khung nhìn Outline, vùng này sẽ trở thành khung nhìn Outline View.</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1882621506"/>
                  </a:ext>
                </a:extLst>
              </a:tr>
              <a:tr h="448837">
                <a:tc>
                  <a:txBody>
                    <a:bodyPr/>
                    <a:lstStyle/>
                    <a:p>
                      <a:pPr marL="73025" marR="0" algn="just">
                        <a:lnSpc>
                          <a:spcPct val="100000"/>
                        </a:lnSpc>
                        <a:spcBef>
                          <a:spcPts val="300"/>
                        </a:spcBef>
                        <a:spcAft>
                          <a:spcPts val="0"/>
                        </a:spcAft>
                        <a:tabLst>
                          <a:tab pos="228600" algn="l"/>
                          <a:tab pos="457200" algn="l"/>
                        </a:tabLst>
                      </a:pPr>
                      <a:r>
                        <a:rPr lang="en-CA" sz="1600">
                          <a:effectLst/>
                        </a:rPr>
                        <a:t>Slide Pane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marR="0" algn="just">
                        <a:lnSpc>
                          <a:spcPct val="100000"/>
                        </a:lnSpc>
                        <a:spcBef>
                          <a:spcPts val="300"/>
                        </a:spcBef>
                        <a:spcAft>
                          <a:spcPts val="0"/>
                        </a:spcAft>
                        <a:tabLst>
                          <a:tab pos="228600" algn="l"/>
                        </a:tabLst>
                      </a:pPr>
                      <a:r>
                        <a:rPr lang="en-CA" sz="1600">
                          <a:effectLst/>
                        </a:rPr>
                        <a:t>Khu vực làm việc được sử dụng để xem và chỉnh sửa slide đang chọn.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879829285"/>
                  </a:ext>
                </a:extLst>
              </a:tr>
            </a:tbl>
          </a:graphicData>
        </a:graphic>
      </p:graphicFrame>
    </p:spTree>
    <p:extLst>
      <p:ext uri="{BB962C8B-B14F-4D97-AF65-F5344CB8AC3E}">
        <p14:creationId xmlns:p14="http://schemas.microsoft.com/office/powerpoint/2010/main" val="12531692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Làm việc với cửa sổ PowerPoint 2016</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11</a:t>
            </a:fld>
            <a:endParaRPr lang="en-US"/>
          </a:p>
        </p:txBody>
      </p:sp>
      <p:graphicFrame>
        <p:nvGraphicFramePr>
          <p:cNvPr id="3" name="Table 2">
            <a:extLst>
              <a:ext uri="{FF2B5EF4-FFF2-40B4-BE49-F238E27FC236}">
                <a16:creationId xmlns:a16="http://schemas.microsoft.com/office/drawing/2014/main" id="{E323402D-2C96-4C69-ACB5-7C408C8948BB}"/>
              </a:ext>
            </a:extLst>
          </p:cNvPr>
          <p:cNvGraphicFramePr>
            <a:graphicFrameLocks noGrp="1"/>
          </p:cNvGraphicFramePr>
          <p:nvPr>
            <p:extLst>
              <p:ext uri="{D42A27DB-BD31-4B8C-83A1-F6EECF244321}">
                <p14:modId xmlns:p14="http://schemas.microsoft.com/office/powerpoint/2010/main" val="1757740416"/>
              </p:ext>
            </p:extLst>
          </p:nvPr>
        </p:nvGraphicFramePr>
        <p:xfrm>
          <a:off x="203200" y="1001486"/>
          <a:ext cx="8723086" cy="3765778"/>
        </p:xfrm>
        <a:graphic>
          <a:graphicData uri="http://schemas.openxmlformats.org/drawingml/2006/table">
            <a:tbl>
              <a:tblPr firstCol="1" bandRow="1">
                <a:tableStyleId>{5C22544A-7EE6-4342-B048-85BDC9FD1C3A}</a:tableStyleId>
              </a:tblPr>
              <a:tblGrid>
                <a:gridCol w="1721937">
                  <a:extLst>
                    <a:ext uri="{9D8B030D-6E8A-4147-A177-3AD203B41FA5}">
                      <a16:colId xmlns:a16="http://schemas.microsoft.com/office/drawing/2014/main" val="3529351622"/>
                    </a:ext>
                  </a:extLst>
                </a:gridCol>
                <a:gridCol w="7001149">
                  <a:extLst>
                    <a:ext uri="{9D8B030D-6E8A-4147-A177-3AD203B41FA5}">
                      <a16:colId xmlns:a16="http://schemas.microsoft.com/office/drawing/2014/main" val="3054429579"/>
                    </a:ext>
                  </a:extLst>
                </a:gridCol>
              </a:tblGrid>
              <a:tr h="836840">
                <a:tc>
                  <a:txBody>
                    <a:bodyPr/>
                    <a:lstStyle/>
                    <a:p>
                      <a:pPr marL="73025" marR="0" algn="l">
                        <a:lnSpc>
                          <a:spcPct val="100000"/>
                        </a:lnSpc>
                        <a:spcBef>
                          <a:spcPts val="300"/>
                        </a:spcBef>
                        <a:spcAft>
                          <a:spcPts val="0"/>
                        </a:spcAft>
                        <a:tabLst>
                          <a:tab pos="228600" algn="l"/>
                          <a:tab pos="457200" algn="l"/>
                        </a:tabLst>
                      </a:pPr>
                      <a:r>
                        <a:rPr lang="en-CA" sz="1600">
                          <a:effectLst/>
                        </a:rPr>
                        <a:t>Split Bar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marR="0" algn="just">
                        <a:lnSpc>
                          <a:spcPct val="100000"/>
                        </a:lnSpc>
                        <a:spcBef>
                          <a:spcPts val="300"/>
                        </a:spcBef>
                        <a:spcAft>
                          <a:spcPts val="0"/>
                        </a:spcAft>
                        <a:tabLst>
                          <a:tab pos="228600" algn="l"/>
                        </a:tabLst>
                      </a:pPr>
                      <a:r>
                        <a:rPr lang="en-CA" sz="1600">
                          <a:effectLst/>
                        </a:rPr>
                        <a:t>Kéo sang trái hoặc phải để tăng hoặc giảm kích thước của cửa sổ điều hướng Slide Navigation pane (hoặc Outline View).</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2918502107"/>
                  </a:ext>
                </a:extLst>
              </a:tr>
              <a:tr h="836840">
                <a:tc>
                  <a:txBody>
                    <a:bodyPr/>
                    <a:lstStyle/>
                    <a:p>
                      <a:pPr marL="73025" marR="0" algn="l">
                        <a:lnSpc>
                          <a:spcPct val="100000"/>
                        </a:lnSpc>
                        <a:spcBef>
                          <a:spcPts val="300"/>
                        </a:spcBef>
                        <a:spcAft>
                          <a:spcPts val="0"/>
                        </a:spcAft>
                        <a:tabLst>
                          <a:tab pos="228600" algn="l"/>
                          <a:tab pos="457200" algn="l"/>
                        </a:tabLst>
                      </a:pPr>
                      <a:r>
                        <a:rPr lang="en-CA" sz="1600">
                          <a:effectLst/>
                        </a:rPr>
                        <a:t>Thanh trạng thái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marR="0" algn="just">
                        <a:lnSpc>
                          <a:spcPct val="100000"/>
                        </a:lnSpc>
                        <a:spcBef>
                          <a:spcPts val="300"/>
                        </a:spcBef>
                        <a:spcAft>
                          <a:spcPts val="0"/>
                        </a:spcAft>
                        <a:tabLst>
                          <a:tab pos="228600" algn="l"/>
                        </a:tabLst>
                      </a:pPr>
                      <a:r>
                        <a:rPr lang="en-CA" sz="1600">
                          <a:effectLst/>
                        </a:rPr>
                        <a:t>Hiển thị thông tin bài trình chiếu như slide hiện tại và tổng số slide, nút Notes, nút Comment, các nút chế độ xem và thanh trượt Zoom màn hình...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2044544535"/>
                  </a:ext>
                </a:extLst>
              </a:tr>
              <a:tr h="418419">
                <a:tc>
                  <a:txBody>
                    <a:bodyPr/>
                    <a:lstStyle/>
                    <a:p>
                      <a:pPr marL="73025" marR="0" algn="l">
                        <a:lnSpc>
                          <a:spcPct val="100000"/>
                        </a:lnSpc>
                        <a:spcBef>
                          <a:spcPts val="300"/>
                        </a:spcBef>
                        <a:spcAft>
                          <a:spcPts val="0"/>
                        </a:spcAft>
                        <a:tabLst>
                          <a:tab pos="228600" algn="l"/>
                          <a:tab pos="457200" algn="l"/>
                        </a:tabLst>
                      </a:pPr>
                      <a:r>
                        <a:rPr lang="en-CA" sz="1600">
                          <a:effectLst/>
                        </a:rPr>
                        <a:t>Các nút View</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marR="0" algn="just">
                        <a:lnSpc>
                          <a:spcPct val="100000"/>
                        </a:lnSpc>
                        <a:spcBef>
                          <a:spcPts val="300"/>
                        </a:spcBef>
                        <a:spcAft>
                          <a:spcPts val="0"/>
                        </a:spcAft>
                        <a:tabLst>
                          <a:tab pos="228600" algn="l"/>
                        </a:tabLst>
                      </a:pPr>
                      <a:r>
                        <a:rPr lang="en-CA" sz="1600">
                          <a:effectLst/>
                        </a:rPr>
                        <a:t>Chuyển đổi nhanh giữa các chế độ xem khác nhau.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1572083610"/>
                  </a:ext>
                </a:extLst>
              </a:tr>
              <a:tr h="1673679">
                <a:tc>
                  <a:txBody>
                    <a:bodyPr/>
                    <a:lstStyle/>
                    <a:p>
                      <a:pPr marL="73025" marR="0" algn="l">
                        <a:lnSpc>
                          <a:spcPct val="100000"/>
                        </a:lnSpc>
                        <a:spcBef>
                          <a:spcPts val="300"/>
                        </a:spcBef>
                        <a:spcAft>
                          <a:spcPts val="0"/>
                        </a:spcAft>
                        <a:tabLst>
                          <a:tab pos="228600" algn="l"/>
                          <a:tab pos="457200" algn="l"/>
                        </a:tabLst>
                      </a:pPr>
                      <a:r>
                        <a:rPr lang="en-CA" sz="1600">
                          <a:effectLst/>
                        </a:rPr>
                        <a:t>Zoom Slider</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marR="0" algn="just">
                        <a:lnSpc>
                          <a:spcPct val="100000"/>
                        </a:lnSpc>
                        <a:spcBef>
                          <a:spcPts val="300"/>
                        </a:spcBef>
                        <a:spcAft>
                          <a:spcPts val="0"/>
                        </a:spcAft>
                        <a:tabLst>
                          <a:tab pos="228600" algn="l"/>
                        </a:tabLst>
                      </a:pPr>
                      <a:r>
                        <a:rPr lang="en-CA" sz="1600">
                          <a:effectLst/>
                        </a:rPr>
                        <a:t>Chọn vào nút - và + ở hai bên của thanh trượt để giảm hoặc tăng tỷ lệ phần trăm thu phóng theo trị số +/- 10% hoặc kéo thanh trượt để chọn tỷ lệ thu phóng. PowerPoint hiển thị tỷ lệ phần trăm hiện ở bên phải thanh trượt tỷ lệ. Ngoài ra, ta có thể chọn vào nút này để đặt tỷ lệ thu phóng tùy chỉnh hoặc cụ thể.</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4158940740"/>
                  </a:ext>
                </a:extLst>
              </a:tr>
            </a:tbl>
          </a:graphicData>
        </a:graphic>
      </p:graphicFrame>
    </p:spTree>
    <p:extLst>
      <p:ext uri="{BB962C8B-B14F-4D97-AF65-F5344CB8AC3E}">
        <p14:creationId xmlns:p14="http://schemas.microsoft.com/office/powerpoint/2010/main" val="954638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Ribbon</a:t>
            </a:r>
            <a:endParaRPr lang="en-US" dirty="0"/>
          </a:p>
        </p:txBody>
      </p:sp>
      <p:sp>
        <p:nvSpPr>
          <p:cNvPr id="3" name="Content Placeholder 2"/>
          <p:cNvSpPr>
            <a:spLocks noGrp="1"/>
          </p:cNvSpPr>
          <p:nvPr>
            <p:ph type="body" sz="quarter" idx="13"/>
          </p:nvPr>
        </p:nvSpPr>
        <p:spPr>
          <a:xfrm>
            <a:off x="761818" y="2017714"/>
            <a:ext cx="7924981" cy="2741385"/>
          </a:xfrm>
        </p:spPr>
        <p:txBody>
          <a:bodyPr/>
          <a:lstStyle/>
          <a:p>
            <a:r>
              <a:rPr lang="en-US" b="1" dirty="0"/>
              <a:t>Ribbon</a:t>
            </a:r>
            <a:r>
              <a:rPr lang="en-US" dirty="0"/>
              <a:t> </a:t>
            </a:r>
            <a:r>
              <a:rPr lang="en-US" dirty="0" err="1"/>
              <a:t>là</a:t>
            </a:r>
            <a:r>
              <a:rPr lang="en-US" dirty="0"/>
              <a:t> </a:t>
            </a:r>
            <a:r>
              <a:rPr lang="en-US" dirty="0" err="1"/>
              <a:t>nơi</a:t>
            </a:r>
            <a:r>
              <a:rPr lang="en-US" dirty="0"/>
              <a:t> </a:t>
            </a:r>
            <a:r>
              <a:rPr lang="en-US" dirty="0" err="1"/>
              <a:t>tìm</a:t>
            </a:r>
            <a:r>
              <a:rPr lang="en-US" dirty="0"/>
              <a:t> </a:t>
            </a:r>
            <a:r>
              <a:rPr lang="en-US" dirty="0" err="1"/>
              <a:t>kiếm</a:t>
            </a:r>
            <a:r>
              <a:rPr lang="en-US" dirty="0"/>
              <a:t> </a:t>
            </a:r>
            <a:r>
              <a:rPr lang="en-US" dirty="0" err="1"/>
              <a:t>các</a:t>
            </a:r>
            <a:r>
              <a:rPr lang="en-US" dirty="0"/>
              <a:t> </a:t>
            </a:r>
            <a:r>
              <a:rPr lang="en-US" dirty="0" err="1"/>
              <a:t>lệnh</a:t>
            </a:r>
            <a:r>
              <a:rPr lang="en-US" dirty="0"/>
              <a:t>. </a:t>
            </a:r>
            <a:r>
              <a:rPr lang="en-US" dirty="0" err="1"/>
              <a:t>Các</a:t>
            </a:r>
            <a:r>
              <a:rPr lang="en-US" dirty="0"/>
              <a:t> </a:t>
            </a:r>
            <a:r>
              <a:rPr lang="en-US" dirty="0" err="1"/>
              <a:t>lệnh</a:t>
            </a:r>
            <a:r>
              <a:rPr lang="en-US" dirty="0"/>
              <a:t> </a:t>
            </a:r>
            <a:r>
              <a:rPr lang="en-US" dirty="0" err="1"/>
              <a:t>được</a:t>
            </a:r>
            <a:r>
              <a:rPr lang="en-US" dirty="0"/>
              <a:t> </a:t>
            </a:r>
            <a:r>
              <a:rPr lang="en-US" dirty="0" err="1"/>
              <a:t>nhóm</a:t>
            </a:r>
            <a:r>
              <a:rPr lang="en-US" dirty="0"/>
              <a:t> (</a:t>
            </a:r>
            <a:r>
              <a:rPr lang="en-US" b="1" dirty="0"/>
              <a:t>group</a:t>
            </a:r>
            <a:r>
              <a:rPr lang="en-US" dirty="0"/>
              <a:t>) </a:t>
            </a:r>
            <a:r>
              <a:rPr lang="en-US" dirty="0" err="1"/>
              <a:t>trên</a:t>
            </a:r>
            <a:r>
              <a:rPr lang="en-US" dirty="0"/>
              <a:t> </a:t>
            </a:r>
            <a:r>
              <a:rPr lang="en-US" dirty="0" err="1"/>
              <a:t>các</a:t>
            </a:r>
            <a:r>
              <a:rPr lang="en-US" dirty="0"/>
              <a:t> </a:t>
            </a:r>
            <a:r>
              <a:rPr lang="en-US" dirty="0" err="1"/>
              <a:t>thẻ</a:t>
            </a:r>
            <a:r>
              <a:rPr lang="en-US" dirty="0"/>
              <a:t> (</a:t>
            </a:r>
            <a:r>
              <a:rPr lang="en-US" b="1" dirty="0"/>
              <a:t>Tab</a:t>
            </a:r>
            <a:r>
              <a:rPr lang="en-US" dirty="0"/>
              <a:t>), </a:t>
            </a:r>
            <a:r>
              <a:rPr lang="en-US" dirty="0" err="1"/>
              <a:t>mỗi</a:t>
            </a:r>
            <a:r>
              <a:rPr lang="en-US" dirty="0"/>
              <a:t> </a:t>
            </a:r>
            <a:r>
              <a:rPr lang="en-US" dirty="0" err="1"/>
              <a:t>thẻ</a:t>
            </a:r>
            <a:r>
              <a:rPr lang="en-US" dirty="0"/>
              <a:t> </a:t>
            </a:r>
            <a:r>
              <a:rPr lang="en-US" dirty="0" err="1"/>
              <a:t>liên</a:t>
            </a:r>
            <a:r>
              <a:rPr lang="en-US" dirty="0"/>
              <a:t> </a:t>
            </a:r>
            <a:r>
              <a:rPr lang="en-US" dirty="0" err="1"/>
              <a:t>quan</a:t>
            </a:r>
            <a:r>
              <a:rPr lang="en-US" dirty="0"/>
              <a:t> </a:t>
            </a:r>
            <a:r>
              <a:rPr lang="en-US" dirty="0" err="1"/>
              <a:t>đến</a:t>
            </a:r>
            <a:r>
              <a:rPr lang="en-US" dirty="0"/>
              <a:t> </a:t>
            </a:r>
            <a:r>
              <a:rPr lang="en-US" dirty="0" err="1"/>
              <a:t>một</a:t>
            </a:r>
            <a:r>
              <a:rPr lang="en-US" dirty="0"/>
              <a:t> </a:t>
            </a:r>
            <a:r>
              <a:rPr lang="en-US" dirty="0" err="1"/>
              <a:t>dạng</a:t>
            </a:r>
            <a:r>
              <a:rPr lang="en-US" dirty="0"/>
              <a:t> </a:t>
            </a:r>
            <a:r>
              <a:rPr lang="en-US" dirty="0" err="1"/>
              <a:t>tác</a:t>
            </a:r>
            <a:r>
              <a:rPr lang="en-US" dirty="0"/>
              <a:t> </a:t>
            </a:r>
            <a:r>
              <a:rPr lang="en-US" dirty="0" err="1"/>
              <a:t>vụ</a:t>
            </a:r>
            <a:r>
              <a:rPr lang="en-US" dirty="0"/>
              <a:t>. Ta </a:t>
            </a:r>
            <a:r>
              <a:rPr lang="en-US" dirty="0" err="1"/>
              <a:t>có</a:t>
            </a:r>
            <a:r>
              <a:rPr lang="en-US" dirty="0"/>
              <a:t> </a:t>
            </a:r>
            <a:r>
              <a:rPr lang="en-US" dirty="0" err="1"/>
              <a:t>thể</a:t>
            </a:r>
            <a:r>
              <a:rPr lang="en-US" dirty="0"/>
              <a:t> </a:t>
            </a:r>
            <a:r>
              <a:rPr lang="en-US" dirty="0" err="1"/>
              <a:t>tùy</a:t>
            </a:r>
            <a:r>
              <a:rPr lang="en-US" dirty="0"/>
              <a:t> </a:t>
            </a:r>
            <a:r>
              <a:rPr lang="en-US" dirty="0" err="1"/>
              <a:t>chỉnh</a:t>
            </a:r>
            <a:r>
              <a:rPr lang="en-US" dirty="0"/>
              <a:t> </a:t>
            </a:r>
            <a:r>
              <a:rPr lang="en-US" b="1" dirty="0"/>
              <a:t>Ribbon</a:t>
            </a:r>
            <a:r>
              <a:rPr lang="en-US" dirty="0"/>
              <a:t> </a:t>
            </a:r>
            <a:r>
              <a:rPr lang="en-US" dirty="0" err="1"/>
              <a:t>để</a:t>
            </a:r>
            <a:r>
              <a:rPr lang="en-US" dirty="0"/>
              <a:t> </a:t>
            </a:r>
            <a:r>
              <a:rPr lang="en-US" dirty="0" err="1"/>
              <a:t>hiển</a:t>
            </a:r>
            <a:r>
              <a:rPr lang="en-US" dirty="0"/>
              <a:t> </a:t>
            </a:r>
            <a:r>
              <a:rPr lang="en-US" dirty="0" err="1"/>
              <a:t>thị</a:t>
            </a:r>
            <a:r>
              <a:rPr lang="en-US" dirty="0"/>
              <a:t> </a:t>
            </a:r>
            <a:r>
              <a:rPr lang="en-US" dirty="0" err="1"/>
              <a:t>các</a:t>
            </a:r>
            <a:r>
              <a:rPr lang="en-US" dirty="0"/>
              <a:t> </a:t>
            </a:r>
            <a:r>
              <a:rPr lang="en-US" dirty="0" err="1"/>
              <a:t>lệnh</a:t>
            </a:r>
            <a:r>
              <a:rPr lang="en-US" dirty="0"/>
              <a:t> </a:t>
            </a:r>
            <a:r>
              <a:rPr lang="en-US" dirty="0" err="1"/>
              <a:t>thường</a:t>
            </a:r>
            <a:r>
              <a:rPr lang="en-US" dirty="0"/>
              <a:t> </a:t>
            </a:r>
            <a:r>
              <a:rPr lang="en-US" dirty="0" err="1"/>
              <a:t>xuyên</a:t>
            </a:r>
            <a:r>
              <a:rPr lang="en-US" dirty="0"/>
              <a:t> </a:t>
            </a:r>
            <a:r>
              <a:rPr lang="en-US" dirty="0" err="1"/>
              <a:t>sử</a:t>
            </a:r>
            <a:r>
              <a:rPr lang="en-US" dirty="0"/>
              <a:t> </a:t>
            </a:r>
            <a:r>
              <a:rPr lang="en-US" dirty="0" err="1"/>
              <a:t>dụng</a:t>
            </a:r>
            <a:r>
              <a:rPr lang="en-US" dirty="0"/>
              <a:t>, </a:t>
            </a:r>
            <a:r>
              <a:rPr lang="en-US" dirty="0" err="1"/>
              <a:t>hoặc</a:t>
            </a:r>
            <a:r>
              <a:rPr lang="en-US" dirty="0"/>
              <a:t> </a:t>
            </a:r>
            <a:r>
              <a:rPr lang="en-US" dirty="0" err="1"/>
              <a:t>thêm</a:t>
            </a:r>
            <a:r>
              <a:rPr lang="en-US" dirty="0"/>
              <a:t>, </a:t>
            </a:r>
            <a:r>
              <a:rPr lang="en-US" dirty="0" err="1"/>
              <a:t>xóa</a:t>
            </a:r>
            <a:r>
              <a:rPr lang="en-US" dirty="0"/>
              <a:t> </a:t>
            </a:r>
            <a:r>
              <a:rPr lang="en-US" dirty="0" err="1"/>
              <a:t>các</a:t>
            </a:r>
            <a:r>
              <a:rPr lang="en-US" dirty="0"/>
              <a:t> </a:t>
            </a:r>
            <a:r>
              <a:rPr lang="en-US" dirty="0" err="1"/>
              <a:t>lệnh</a:t>
            </a:r>
            <a:r>
              <a:rPr lang="en-US" dirty="0"/>
              <a:t> </a:t>
            </a:r>
            <a:r>
              <a:rPr lang="en-US" dirty="0" err="1"/>
              <a:t>từ</a:t>
            </a:r>
            <a:r>
              <a:rPr lang="en-US" dirty="0"/>
              <a:t> </a:t>
            </a:r>
            <a:r>
              <a:rPr lang="en-US" dirty="0" err="1"/>
              <a:t>một</a:t>
            </a:r>
            <a:r>
              <a:rPr lang="en-US" dirty="0"/>
              <a:t> </a:t>
            </a:r>
            <a:r>
              <a:rPr lang="en-US" dirty="0" err="1"/>
              <a:t>thẻ</a:t>
            </a:r>
            <a:r>
              <a:rPr lang="en-US" dirty="0"/>
              <a:t>.</a:t>
            </a:r>
          </a:p>
          <a:p>
            <a:r>
              <a:rPr lang="en-US" dirty="0" err="1"/>
              <a:t>Các</a:t>
            </a:r>
            <a:r>
              <a:rPr lang="en-US" dirty="0"/>
              <a:t> </a:t>
            </a:r>
            <a:r>
              <a:rPr lang="en-US" b="1" dirty="0"/>
              <a:t>Ribbon</a:t>
            </a:r>
            <a:r>
              <a:rPr lang="en-US" dirty="0"/>
              <a:t> </a:t>
            </a:r>
            <a:r>
              <a:rPr lang="en-US" dirty="0" err="1"/>
              <a:t>theo</a:t>
            </a:r>
            <a:r>
              <a:rPr lang="en-US" dirty="0"/>
              <a:t> </a:t>
            </a:r>
            <a:r>
              <a:rPr lang="en-US" dirty="0" err="1"/>
              <a:t>ngữ</a:t>
            </a:r>
            <a:r>
              <a:rPr lang="en-US" dirty="0"/>
              <a:t> </a:t>
            </a:r>
            <a:r>
              <a:rPr lang="en-US" dirty="0" err="1"/>
              <a:t>cảnh</a:t>
            </a:r>
            <a:r>
              <a:rPr lang="en-US" dirty="0"/>
              <a:t> (</a:t>
            </a:r>
            <a:r>
              <a:rPr lang="en-US" b="1" dirty="0"/>
              <a:t>contextual ribbons</a:t>
            </a:r>
            <a:r>
              <a:rPr lang="en-US" dirty="0"/>
              <a:t>) </a:t>
            </a:r>
            <a:r>
              <a:rPr lang="en-US" dirty="0" err="1"/>
              <a:t>như</a:t>
            </a:r>
            <a:r>
              <a:rPr lang="en-US" dirty="0"/>
              <a:t> </a:t>
            </a:r>
            <a:r>
              <a:rPr lang="en-US" b="1" dirty="0"/>
              <a:t>Drawing</a:t>
            </a:r>
            <a:r>
              <a:rPr lang="en-US" dirty="0"/>
              <a:t> </a:t>
            </a:r>
            <a:r>
              <a:rPr lang="en-US" b="1" dirty="0"/>
              <a:t>Tools</a:t>
            </a:r>
            <a:r>
              <a:rPr lang="en-US" dirty="0"/>
              <a:t>, </a:t>
            </a:r>
            <a:r>
              <a:rPr lang="en-US" b="1" dirty="0"/>
              <a:t>Pictures</a:t>
            </a:r>
            <a:r>
              <a:rPr lang="en-US" dirty="0"/>
              <a:t> </a:t>
            </a:r>
            <a:r>
              <a:rPr lang="en-US" b="1" dirty="0"/>
              <a:t>Tools</a:t>
            </a:r>
            <a:r>
              <a:rPr lang="en-US" dirty="0"/>
              <a:t>, </a:t>
            </a:r>
            <a:r>
              <a:rPr lang="en-US" b="1" dirty="0"/>
              <a:t>Table</a:t>
            </a:r>
            <a:r>
              <a:rPr lang="en-US" dirty="0"/>
              <a:t> </a:t>
            </a:r>
            <a:r>
              <a:rPr lang="en-US" b="1" dirty="0"/>
              <a:t>Tools</a:t>
            </a:r>
            <a:r>
              <a:rPr lang="en-US" dirty="0"/>
              <a:t> </a:t>
            </a:r>
            <a:r>
              <a:rPr lang="en-US" dirty="0" err="1"/>
              <a:t>chỉ</a:t>
            </a:r>
            <a:r>
              <a:rPr lang="en-US" dirty="0"/>
              <a:t> </a:t>
            </a:r>
            <a:r>
              <a:rPr lang="en-US" dirty="0" err="1"/>
              <a:t>xuất</a:t>
            </a:r>
            <a:r>
              <a:rPr lang="en-US" dirty="0"/>
              <a:t> </a:t>
            </a:r>
            <a:r>
              <a:rPr lang="en-US" dirty="0" err="1"/>
              <a:t>hiện</a:t>
            </a:r>
            <a:r>
              <a:rPr lang="en-US" dirty="0"/>
              <a:t> </a:t>
            </a:r>
            <a:r>
              <a:rPr lang="en-US" dirty="0" err="1"/>
              <a:t>khi</a:t>
            </a:r>
            <a:r>
              <a:rPr lang="en-US" dirty="0"/>
              <a:t> </a:t>
            </a:r>
            <a:r>
              <a:rPr lang="en-US" dirty="0" err="1"/>
              <a:t>cần</a:t>
            </a:r>
            <a:r>
              <a:rPr lang="en-US" dirty="0"/>
              <a:t> </a:t>
            </a:r>
            <a:r>
              <a:rPr lang="en-US" dirty="0" err="1"/>
              <a:t>hoặc</a:t>
            </a:r>
            <a:r>
              <a:rPr lang="en-US" dirty="0"/>
              <a:t> </a:t>
            </a:r>
            <a:r>
              <a:rPr lang="en-US" dirty="0" err="1"/>
              <a:t>khi</a:t>
            </a:r>
            <a:r>
              <a:rPr lang="en-US" dirty="0"/>
              <a:t> </a:t>
            </a:r>
            <a:r>
              <a:rPr lang="en-US" dirty="0" err="1"/>
              <a:t>một</a:t>
            </a:r>
            <a:r>
              <a:rPr lang="en-US" dirty="0"/>
              <a:t> </a:t>
            </a:r>
            <a:r>
              <a:rPr lang="en-US" dirty="0" err="1"/>
              <a:t>đối</a:t>
            </a:r>
            <a:r>
              <a:rPr lang="en-US" dirty="0"/>
              <a:t> </a:t>
            </a:r>
            <a:r>
              <a:rPr lang="en-US" dirty="0" err="1"/>
              <a:t>tượng</a:t>
            </a:r>
            <a:r>
              <a:rPr lang="en-US" dirty="0"/>
              <a:t> </a:t>
            </a:r>
            <a:r>
              <a:rPr lang="en-US" dirty="0" err="1"/>
              <a:t>cụ</a:t>
            </a:r>
            <a:r>
              <a:rPr lang="en-US" dirty="0"/>
              <a:t> </a:t>
            </a:r>
            <a:r>
              <a:rPr lang="en-US" dirty="0" err="1"/>
              <a:t>thể</a:t>
            </a:r>
            <a:r>
              <a:rPr lang="en-US" dirty="0"/>
              <a:t> </a:t>
            </a:r>
            <a:r>
              <a:rPr lang="en-US" dirty="0" err="1"/>
              <a:t>được</a:t>
            </a:r>
            <a:r>
              <a:rPr lang="en-US" dirty="0"/>
              <a:t> </a:t>
            </a:r>
            <a:r>
              <a:rPr lang="en-US" dirty="0" err="1"/>
              <a:t>chọn</a:t>
            </a:r>
            <a:r>
              <a:rPr lang="en-US" dirty="0"/>
              <a:t>.</a:t>
            </a:r>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12</a:t>
            </a:fld>
            <a:endParaRPr lang="en-US"/>
          </a:p>
        </p:txBody>
      </p:sp>
      <p:pic>
        <p:nvPicPr>
          <p:cNvPr id="21" name="Picture 20">
            <a:extLst>
              <a:ext uri="{FF2B5EF4-FFF2-40B4-BE49-F238E27FC236}">
                <a16:creationId xmlns:a16="http://schemas.microsoft.com/office/drawing/2014/main" id="{D4F699C3-289A-4A50-AE40-78FFA55AB3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61819" y="892731"/>
            <a:ext cx="7876322" cy="1116818"/>
          </a:xfrm>
          <a:prstGeom prst="rect">
            <a:avLst/>
          </a:prstGeom>
          <a:noFill/>
        </p:spPr>
      </p:pic>
    </p:spTree>
    <p:extLst>
      <p:ext uri="{BB962C8B-B14F-4D97-AF65-F5344CB8AC3E}">
        <p14:creationId xmlns:p14="http://schemas.microsoft.com/office/powerpoint/2010/main" val="2122778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Ribbon</a:t>
            </a:r>
            <a:endParaRPr lang="en-US" dirty="0"/>
          </a:p>
        </p:txBody>
      </p:sp>
      <p:sp>
        <p:nvSpPr>
          <p:cNvPr id="3" name="Content Placeholder 2"/>
          <p:cNvSpPr>
            <a:spLocks noGrp="1"/>
          </p:cNvSpPr>
          <p:nvPr>
            <p:ph type="body" sz="quarter" idx="13"/>
          </p:nvPr>
        </p:nvSpPr>
        <p:spPr>
          <a:xfrm>
            <a:off x="51435" y="1106815"/>
            <a:ext cx="6022340" cy="3133226"/>
          </a:xfrm>
        </p:spPr>
        <p:txBody>
          <a:bodyPr/>
          <a:lstStyle/>
          <a:p>
            <a:r>
              <a:rPr lang="en-US"/>
              <a:t>Một nút lệnh được chọn sẽ có màu khác các nút lệnh còn lại.  </a:t>
            </a:r>
          </a:p>
          <a:p>
            <a:r>
              <a:rPr lang="en-US"/>
              <a:t>Mỗi thẻ trên </a:t>
            </a:r>
            <a:r>
              <a:rPr lang="en-US" b="1"/>
              <a:t>Ribbon</a:t>
            </a:r>
            <a:r>
              <a:rPr lang="en-US"/>
              <a:t> được sắp xếp thành các nhóm lệnh liên quan. Nếu nhóm hiển thị định dạng có nhiều lựa chọn sẽ có nút </a:t>
            </a:r>
            <a:r>
              <a:rPr lang="en-US" b="1"/>
              <a:t>More</a:t>
            </a:r>
            <a:r>
              <a:rPr lang="en-US"/>
              <a:t> bên dưới. Bạn có thể nhấp vào nút </a:t>
            </a:r>
            <a:r>
              <a:rPr lang="en-US" b="1"/>
              <a:t>More</a:t>
            </a:r>
            <a:r>
              <a:rPr lang="en-US"/>
              <a:t> để hiển thị toàn bộ thư viện các lựa chọn cho tính năng đó. </a:t>
            </a:r>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13</a:t>
            </a:fld>
            <a:endParaRPr lang="en-US"/>
          </a:p>
        </p:txBody>
      </p:sp>
      <p:pic>
        <p:nvPicPr>
          <p:cNvPr id="8" name="Picture 7">
            <a:extLst>
              <a:ext uri="{FF2B5EF4-FFF2-40B4-BE49-F238E27FC236}">
                <a16:creationId xmlns:a16="http://schemas.microsoft.com/office/drawing/2014/main" id="{E13529D9-F9EF-46C0-BEBF-5C920AA967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01410" y="1403511"/>
            <a:ext cx="2942590" cy="676910"/>
          </a:xfrm>
          <a:prstGeom prst="rect">
            <a:avLst/>
          </a:prstGeom>
          <a:noFill/>
        </p:spPr>
      </p:pic>
      <p:pic>
        <p:nvPicPr>
          <p:cNvPr id="9" name="Picture 8">
            <a:extLst>
              <a:ext uri="{FF2B5EF4-FFF2-40B4-BE49-F238E27FC236}">
                <a16:creationId xmlns:a16="http://schemas.microsoft.com/office/drawing/2014/main" id="{A4F67169-8F93-4589-BB4E-DCE7B12BC65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201410" y="544386"/>
            <a:ext cx="1549219" cy="685690"/>
          </a:xfrm>
          <a:prstGeom prst="rect">
            <a:avLst/>
          </a:prstGeom>
          <a:noFill/>
        </p:spPr>
      </p:pic>
      <p:pic>
        <p:nvPicPr>
          <p:cNvPr id="10" name="Picture 9">
            <a:extLst>
              <a:ext uri="{FF2B5EF4-FFF2-40B4-BE49-F238E27FC236}">
                <a16:creationId xmlns:a16="http://schemas.microsoft.com/office/drawing/2014/main" id="{941949C3-AB38-492A-8C18-7CD2539448FA}"/>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6275070" y="2256632"/>
            <a:ext cx="2689860" cy="2647950"/>
          </a:xfrm>
          <a:prstGeom prst="rect">
            <a:avLst/>
          </a:prstGeom>
          <a:noFill/>
        </p:spPr>
      </p:pic>
    </p:spTree>
    <p:extLst>
      <p:ext uri="{BB962C8B-B14F-4D97-AF65-F5344CB8AC3E}">
        <p14:creationId xmlns:p14="http://schemas.microsoft.com/office/powerpoint/2010/main" val="32714599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Ribbon</a:t>
            </a:r>
            <a:endParaRPr lang="en-US" dirty="0"/>
          </a:p>
        </p:txBody>
      </p:sp>
      <p:sp>
        <p:nvSpPr>
          <p:cNvPr id="3" name="Content Placeholder 2"/>
          <p:cNvSpPr>
            <a:spLocks noGrp="1"/>
          </p:cNvSpPr>
          <p:nvPr>
            <p:ph type="body" sz="quarter" idx="13"/>
          </p:nvPr>
        </p:nvSpPr>
        <p:spPr>
          <a:xfrm>
            <a:off x="116114" y="887231"/>
            <a:ext cx="5544457" cy="5187507"/>
          </a:xfrm>
        </p:spPr>
        <p:txBody>
          <a:bodyPr/>
          <a:lstStyle/>
          <a:p>
            <a:pPr algn="just"/>
            <a:r>
              <a:rPr lang="en-US"/>
              <a:t>Khi trỏ chuột để lựa chọn trong thư viện thì PowerPoint sẽ hiển thị cho xem trước về sự thay đổi trên bài trình chiếu nếu bạn áp dụng tùy chọn đó, đây gọi là tính năng </a:t>
            </a:r>
            <a:r>
              <a:rPr lang="en-US" b="1"/>
              <a:t>Live Preview</a:t>
            </a:r>
            <a:r>
              <a:rPr lang="en-US"/>
              <a:t>. </a:t>
            </a:r>
          </a:p>
          <a:p>
            <a:r>
              <a:rPr lang="en-US"/>
              <a:t>Để tắt tính năng </a:t>
            </a:r>
            <a:r>
              <a:rPr lang="en-US" b="1"/>
              <a:t>Live Preview</a:t>
            </a:r>
            <a:r>
              <a:rPr lang="en-US"/>
              <a:t>, chọn thẻ </a:t>
            </a:r>
            <a:r>
              <a:rPr lang="en-US" b="1"/>
              <a:t>File</a:t>
            </a:r>
            <a:r>
              <a:rPr lang="en-US"/>
              <a:t> &gt; </a:t>
            </a:r>
            <a:r>
              <a:rPr lang="en-US" b="1"/>
              <a:t>Option</a:t>
            </a:r>
            <a:r>
              <a:rPr lang="en-US"/>
              <a:t> &gt; </a:t>
            </a:r>
            <a:r>
              <a:rPr lang="en-US" b="1"/>
              <a:t>General </a:t>
            </a:r>
            <a:r>
              <a:rPr lang="en-US"/>
              <a:t>&gt; bỏ chọn </a:t>
            </a:r>
            <a:r>
              <a:rPr lang="en-US" b="1"/>
              <a:t>Enable Live Preview</a:t>
            </a:r>
            <a:r>
              <a:rPr lang="en-US"/>
              <a:t>.</a:t>
            </a:r>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14</a:t>
            </a:fld>
            <a:endParaRPr lang="en-US"/>
          </a:p>
        </p:txBody>
      </p:sp>
      <p:pic>
        <p:nvPicPr>
          <p:cNvPr id="10" name="Picture 9">
            <a:extLst>
              <a:ext uri="{FF2B5EF4-FFF2-40B4-BE49-F238E27FC236}">
                <a16:creationId xmlns:a16="http://schemas.microsoft.com/office/drawing/2014/main" id="{941949C3-AB38-492A-8C18-7CD2539448F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201410" y="887231"/>
            <a:ext cx="2689860" cy="2647950"/>
          </a:xfrm>
          <a:prstGeom prst="rect">
            <a:avLst/>
          </a:prstGeom>
          <a:noFill/>
        </p:spPr>
      </p:pic>
    </p:spTree>
    <p:extLst>
      <p:ext uri="{BB962C8B-B14F-4D97-AF65-F5344CB8AC3E}">
        <p14:creationId xmlns:p14="http://schemas.microsoft.com/office/powerpoint/2010/main" val="7808298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Ribbon</a:t>
            </a:r>
            <a:endParaRPr lang="en-US" dirty="0"/>
          </a:p>
        </p:txBody>
      </p:sp>
      <p:sp>
        <p:nvSpPr>
          <p:cNvPr id="3" name="Content Placeholder 2"/>
          <p:cNvSpPr>
            <a:spLocks noGrp="1"/>
          </p:cNvSpPr>
          <p:nvPr>
            <p:ph type="body" sz="quarter" idx="13"/>
          </p:nvPr>
        </p:nvSpPr>
        <p:spPr>
          <a:xfrm>
            <a:off x="116114" y="887231"/>
            <a:ext cx="5612333" cy="5187507"/>
          </a:xfrm>
        </p:spPr>
        <p:txBody>
          <a:bodyPr/>
          <a:lstStyle/>
          <a:p>
            <a:pPr algn="just"/>
            <a:r>
              <a:rPr lang="en-US"/>
              <a:t>Chúng ta có thể nhấp vào nút  (</a:t>
            </a:r>
            <a:r>
              <a:rPr lang="en-US" b="1"/>
              <a:t>Dialog Box Launcher</a:t>
            </a:r>
            <a:r>
              <a:rPr lang="en-US"/>
              <a:t>) ở phía dưới bên phải của một nhóm lệnh trên </a:t>
            </a:r>
            <a:r>
              <a:rPr lang="en-US" b="1"/>
              <a:t>Ribbon</a:t>
            </a:r>
            <a:r>
              <a:rPr lang="en-US"/>
              <a:t> để hiển thị hộp thoại, để có thêm tùy chọn cho nhóm tính năng này.</a:t>
            </a:r>
          </a:p>
          <a:p>
            <a:pPr algn="just"/>
            <a:r>
              <a:rPr lang="en-US"/>
              <a:t>Trong hộp thoại, bạn có thể điều chỉnh, chọn hoặc thay đổi các tùy chọn cho tính năng và nhấp vào nút </a:t>
            </a:r>
            <a:r>
              <a:rPr lang="en-US" b="1"/>
              <a:t>OK</a:t>
            </a:r>
            <a:r>
              <a:rPr lang="en-US"/>
              <a:t> để áp dụng các thay đổi này.</a:t>
            </a:r>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15</a:t>
            </a:fld>
            <a:endParaRPr lang="en-US"/>
          </a:p>
        </p:txBody>
      </p:sp>
      <p:pic>
        <p:nvPicPr>
          <p:cNvPr id="11" name="Picture 10">
            <a:extLst>
              <a:ext uri="{FF2B5EF4-FFF2-40B4-BE49-F238E27FC236}">
                <a16:creationId xmlns:a16="http://schemas.microsoft.com/office/drawing/2014/main" id="{8B2BA88C-7A9D-42FE-AF0A-C1415FB5A5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849134" y="1162349"/>
            <a:ext cx="3178752" cy="2071378"/>
          </a:xfrm>
          <a:prstGeom prst="rect">
            <a:avLst/>
          </a:prstGeom>
          <a:noFill/>
        </p:spPr>
      </p:pic>
      <p:pic>
        <p:nvPicPr>
          <p:cNvPr id="13" name="Picture 12">
            <a:extLst>
              <a:ext uri="{FF2B5EF4-FFF2-40B4-BE49-F238E27FC236}">
                <a16:creationId xmlns:a16="http://schemas.microsoft.com/office/drawing/2014/main" id="{42C2CEEC-BC88-4D0C-8138-87BF1E5E14F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57156" y="1053435"/>
            <a:ext cx="201930" cy="184037"/>
          </a:xfrm>
          <a:prstGeom prst="rect">
            <a:avLst/>
          </a:prstGeom>
          <a:noFill/>
          <a:ln>
            <a:noFill/>
          </a:ln>
        </p:spPr>
      </p:pic>
    </p:spTree>
    <p:extLst>
      <p:ext uri="{BB962C8B-B14F-4D97-AF65-F5344CB8AC3E}">
        <p14:creationId xmlns:p14="http://schemas.microsoft.com/office/powerpoint/2010/main" val="15647230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Ribbon</a:t>
            </a:r>
            <a:endParaRPr lang="en-US" dirty="0"/>
          </a:p>
        </p:txBody>
      </p:sp>
      <p:sp>
        <p:nvSpPr>
          <p:cNvPr id="3" name="Content Placeholder 2"/>
          <p:cNvSpPr>
            <a:spLocks noGrp="1"/>
          </p:cNvSpPr>
          <p:nvPr>
            <p:ph type="body" sz="quarter" idx="13"/>
          </p:nvPr>
        </p:nvSpPr>
        <p:spPr>
          <a:xfrm>
            <a:off x="248342" y="1017559"/>
            <a:ext cx="6166972" cy="3230071"/>
          </a:xfrm>
        </p:spPr>
        <p:txBody>
          <a:bodyPr/>
          <a:lstStyle/>
          <a:p>
            <a:r>
              <a:rPr lang="en-US" b="1"/>
              <a:t>Ngăn tác vụ </a:t>
            </a:r>
          </a:p>
          <a:p>
            <a:pPr marL="236538" lvl="1" indent="0">
              <a:buNone/>
            </a:pPr>
            <a:r>
              <a:rPr lang="en-US"/>
              <a:t>Ngăn tác vụ xuất hiện bên phải cửa sổ PowerPoint.</a:t>
            </a:r>
          </a:p>
          <a:p>
            <a:pPr marL="236538" lvl="1" indent="0">
              <a:buNone/>
            </a:pPr>
            <a:r>
              <a:rPr lang="en-US"/>
              <a:t>Gồm một số ngăn tác vụ để làm việc với nội dung slide, đối tượng và các yếu tố khác. </a:t>
            </a:r>
          </a:p>
          <a:p>
            <a:pPr marL="236538" lvl="1" indent="0">
              <a:buNone/>
            </a:pPr>
            <a:r>
              <a:rPr lang="en-US"/>
              <a:t>Ngăn tác vụ định dạng hình dạng được hiển thị như hình bên.</a:t>
            </a:r>
          </a:p>
          <a:p>
            <a:endParaRPr lang="en-US"/>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16</a:t>
            </a:fld>
            <a:endParaRPr lang="en-US"/>
          </a:p>
        </p:txBody>
      </p:sp>
      <p:pic>
        <p:nvPicPr>
          <p:cNvPr id="12" name="Picture 11">
            <a:extLst>
              <a:ext uri="{FF2B5EF4-FFF2-40B4-BE49-F238E27FC236}">
                <a16:creationId xmlns:a16="http://schemas.microsoft.com/office/drawing/2014/main" id="{415682C4-0262-4919-A74B-EF98F28A931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077084"/>
            <a:ext cx="2133599" cy="2989331"/>
          </a:xfrm>
          <a:prstGeom prst="rect">
            <a:avLst/>
          </a:prstGeom>
          <a:noFill/>
        </p:spPr>
      </p:pic>
    </p:spTree>
    <p:extLst>
      <p:ext uri="{BB962C8B-B14F-4D97-AF65-F5344CB8AC3E}">
        <p14:creationId xmlns:p14="http://schemas.microsoft.com/office/powerpoint/2010/main" val="13994954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Ribbon</a:t>
            </a:r>
            <a:endParaRPr lang="en-US" dirty="0"/>
          </a:p>
        </p:txBody>
      </p:sp>
      <p:sp>
        <p:nvSpPr>
          <p:cNvPr id="3" name="Content Placeholder 2"/>
          <p:cNvSpPr>
            <a:spLocks noGrp="1"/>
          </p:cNvSpPr>
          <p:nvPr>
            <p:ph type="body" sz="quarter" idx="13"/>
          </p:nvPr>
        </p:nvSpPr>
        <p:spPr>
          <a:xfrm>
            <a:off x="276446" y="1212111"/>
            <a:ext cx="8765953" cy="2998381"/>
          </a:xfrm>
        </p:spPr>
        <p:txBody>
          <a:bodyPr/>
          <a:lstStyle/>
          <a:p>
            <a:r>
              <a:rPr lang="en-US"/>
              <a:t>Bạn có thể thu gọn (</a:t>
            </a:r>
            <a:r>
              <a:rPr lang="en-US" b="1"/>
              <a:t>collapse</a:t>
            </a:r>
            <a:r>
              <a:rPr lang="en-US"/>
              <a:t>)  </a:t>
            </a:r>
            <a:r>
              <a:rPr lang="en-US" b="1"/>
              <a:t>Ribbon</a:t>
            </a:r>
            <a:r>
              <a:rPr lang="en-US"/>
              <a:t> bằng nút thu gọn (</a:t>
            </a:r>
            <a:r>
              <a:rPr lang="en-US" b="1"/>
              <a:t>Collapse the Ribbon</a:t>
            </a:r>
            <a:r>
              <a:rPr lang="en-US"/>
              <a:t>). </a:t>
            </a:r>
          </a:p>
          <a:p>
            <a:r>
              <a:rPr lang="en-US"/>
              <a:t>Bạn cũng có thể kiểm soát các thuộc tính hiển thị của </a:t>
            </a:r>
            <a:r>
              <a:rPr lang="en-US" b="1"/>
              <a:t>Ribbon</a:t>
            </a:r>
            <a:r>
              <a:rPr lang="en-US"/>
              <a:t> bằng nút  </a:t>
            </a:r>
            <a:r>
              <a:rPr lang="en-US" b="1"/>
              <a:t>Ribbon Display Option      </a:t>
            </a:r>
            <a:r>
              <a:rPr lang="en-US"/>
              <a:t>với ba tùy chọn : </a:t>
            </a:r>
            <a:r>
              <a:rPr lang="en-US" b="1"/>
              <a:t>Auto-hide Ribbon</a:t>
            </a:r>
            <a:r>
              <a:rPr lang="en-US"/>
              <a:t>, </a:t>
            </a:r>
            <a:r>
              <a:rPr lang="en-US" b="1"/>
              <a:t>Show Tabs only, Show Tabs and Commands.</a:t>
            </a:r>
            <a:endParaRPr lang="en-US"/>
          </a:p>
          <a:p>
            <a:r>
              <a:rPr lang="en-US"/>
              <a:t>Bạn có thể truy cập các lệnh trên </a:t>
            </a:r>
            <a:r>
              <a:rPr lang="en-US" b="1"/>
              <a:t>Ribbon</a:t>
            </a:r>
            <a:r>
              <a:rPr lang="en-US"/>
              <a:t> bằng phím tắt. </a:t>
            </a:r>
          </a:p>
          <a:p>
            <a:endParaRPr lang="en-US"/>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17</a:t>
            </a:fld>
            <a:endParaRPr lang="en-US"/>
          </a:p>
        </p:txBody>
      </p:sp>
      <p:pic>
        <p:nvPicPr>
          <p:cNvPr id="9" name="Picture 8">
            <a:extLst>
              <a:ext uri="{FF2B5EF4-FFF2-40B4-BE49-F238E27FC236}">
                <a16:creationId xmlns:a16="http://schemas.microsoft.com/office/drawing/2014/main" id="{7058973C-7111-4C57-B251-F563F7923EB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108881" y="1529161"/>
            <a:ext cx="356659" cy="177500"/>
          </a:xfrm>
          <a:prstGeom prst="rect">
            <a:avLst/>
          </a:prstGeom>
          <a:noFill/>
          <a:ln>
            <a:noFill/>
          </a:ln>
        </p:spPr>
      </p:pic>
      <p:pic>
        <p:nvPicPr>
          <p:cNvPr id="10" name="Picture 9">
            <a:extLst>
              <a:ext uri="{FF2B5EF4-FFF2-40B4-BE49-F238E27FC236}">
                <a16:creationId xmlns:a16="http://schemas.microsoft.com/office/drawing/2014/main" id="{533BB7F2-9DE6-453B-9E5D-CC9B9A0977C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30694" y="2293257"/>
            <a:ext cx="343931" cy="278493"/>
          </a:xfrm>
          <a:prstGeom prst="rect">
            <a:avLst/>
          </a:prstGeom>
          <a:noFill/>
          <a:ln>
            <a:noFill/>
          </a:ln>
        </p:spPr>
      </p:pic>
    </p:spTree>
    <p:extLst>
      <p:ext uri="{BB962C8B-B14F-4D97-AF65-F5344CB8AC3E}">
        <p14:creationId xmlns:p14="http://schemas.microsoft.com/office/powerpoint/2010/main" val="28172083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Ribbon</a:t>
            </a:r>
            <a:endParaRPr lang="en-US" dirty="0"/>
          </a:p>
        </p:txBody>
      </p:sp>
      <p:sp>
        <p:nvSpPr>
          <p:cNvPr id="3" name="Content Placeholder 2"/>
          <p:cNvSpPr>
            <a:spLocks noGrp="1"/>
          </p:cNvSpPr>
          <p:nvPr>
            <p:ph type="body" sz="quarter" idx="13"/>
          </p:nvPr>
        </p:nvSpPr>
        <p:spPr>
          <a:xfrm>
            <a:off x="457200" y="1017559"/>
            <a:ext cx="8585200" cy="3230071"/>
          </a:xfrm>
        </p:spPr>
        <p:txBody>
          <a:bodyPr/>
          <a:lstStyle/>
          <a:p>
            <a:r>
              <a:rPr lang="en-US"/>
              <a:t>Các phím tắt cho các lệnh trong Ribbon, nhấn </a:t>
            </a:r>
            <a:r>
              <a:rPr lang="en-US" b="1"/>
              <a:t>ALT</a:t>
            </a:r>
            <a:r>
              <a:rPr lang="en-US"/>
              <a:t> hoặc </a:t>
            </a:r>
            <a:r>
              <a:rPr lang="en-US" b="1"/>
              <a:t>F10</a:t>
            </a:r>
            <a:r>
              <a:rPr lang="en-US"/>
              <a:t>. Sau đó nhấn ký tự tương ứng cho lệnh/thẻ muốn truy cập. Nhấn </a:t>
            </a:r>
            <a:r>
              <a:rPr lang="en-US" b="1"/>
              <a:t>ESC </a:t>
            </a:r>
            <a:br>
              <a:rPr lang="en-US" b="1"/>
            </a:br>
            <a:r>
              <a:rPr lang="en-US" b="1"/>
              <a:t>(</a:t>
            </a:r>
            <a:r>
              <a:rPr lang="en-US"/>
              <a:t>có thể nhiều lần</a:t>
            </a:r>
            <a:r>
              <a:rPr lang="en-US" b="1"/>
              <a:t>) </a:t>
            </a:r>
            <a:r>
              <a:rPr lang="en-US"/>
              <a:t>để quay ng</a:t>
            </a:r>
            <a:r>
              <a:rPr lang="vi-VN"/>
              <a:t>ư</a:t>
            </a:r>
            <a:r>
              <a:rPr lang="en-US"/>
              <a:t>ợc lại. </a:t>
            </a:r>
          </a:p>
          <a:p>
            <a:endParaRPr lang="en-US"/>
          </a:p>
          <a:p>
            <a:endParaRPr lang="en-US"/>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18</a:t>
            </a:fld>
            <a:endParaRPr lang="en-US"/>
          </a:p>
        </p:txBody>
      </p:sp>
      <p:pic>
        <p:nvPicPr>
          <p:cNvPr id="8" name="Picture 7">
            <a:extLst>
              <a:ext uri="{FF2B5EF4-FFF2-40B4-BE49-F238E27FC236}">
                <a16:creationId xmlns:a16="http://schemas.microsoft.com/office/drawing/2014/main" id="{96494504-A53D-4C6C-9FA6-71F9A4933C2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0829" y="2632594"/>
            <a:ext cx="8361043" cy="1170601"/>
          </a:xfrm>
          <a:prstGeom prst="rect">
            <a:avLst/>
          </a:prstGeom>
          <a:noFill/>
        </p:spPr>
      </p:pic>
    </p:spTree>
    <p:extLst>
      <p:ext uri="{BB962C8B-B14F-4D97-AF65-F5344CB8AC3E}">
        <p14:creationId xmlns:p14="http://schemas.microsoft.com/office/powerpoint/2010/main" val="1717483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Xem Screen Tips</a:t>
            </a:r>
            <a:endParaRPr lang="en-US" dirty="0"/>
          </a:p>
        </p:txBody>
      </p:sp>
      <p:sp>
        <p:nvSpPr>
          <p:cNvPr id="3" name="Content Placeholder 2"/>
          <p:cNvSpPr>
            <a:spLocks noGrp="1"/>
          </p:cNvSpPr>
          <p:nvPr>
            <p:ph type="body" sz="quarter" idx="13"/>
          </p:nvPr>
        </p:nvSpPr>
        <p:spPr>
          <a:xfrm>
            <a:off x="188686" y="819151"/>
            <a:ext cx="6081485" cy="3428480"/>
          </a:xfrm>
        </p:spPr>
        <p:txBody>
          <a:bodyPr/>
          <a:lstStyle/>
          <a:p>
            <a:r>
              <a:rPr lang="en-US" b="1"/>
              <a:t>ScreenTips</a:t>
            </a:r>
            <a:r>
              <a:rPr lang="en-US"/>
              <a:t> hướng dẫn công dụng của nút hoặc các phần tử trên thẻ của </a:t>
            </a:r>
            <a:r>
              <a:rPr lang="en-US" b="1"/>
              <a:t>Ribbon</a:t>
            </a:r>
            <a:r>
              <a:rPr lang="en-US"/>
              <a:t> và trên màn hình. </a:t>
            </a:r>
          </a:p>
          <a:p>
            <a:r>
              <a:rPr lang="en-US"/>
              <a:t>Để xem </a:t>
            </a:r>
            <a:r>
              <a:rPr lang="en-US" b="1"/>
              <a:t>ScreenTip</a:t>
            </a:r>
            <a:r>
              <a:rPr lang="en-US"/>
              <a:t>, bạn trỏ chuột vào một nút chức năng, </a:t>
            </a:r>
            <a:r>
              <a:rPr lang="en-US" b="1"/>
              <a:t>PowerPoint</a:t>
            </a:r>
            <a:r>
              <a:rPr lang="en-US"/>
              <a:t> sẽ hiển thị tên của nút chức năng,  mô tả mục đích và tổ hợp phím tắt (nếu có).</a:t>
            </a:r>
          </a:p>
          <a:p>
            <a:r>
              <a:rPr lang="en-US"/>
              <a:t>Bạn có thể tắt/mở hoặc thay đổi tính năng của </a:t>
            </a:r>
            <a:r>
              <a:rPr lang="en-US" b="1"/>
              <a:t>Screen Tips</a:t>
            </a:r>
            <a:r>
              <a:rPr lang="en-US"/>
              <a:t> bằng cách sử dụng </a:t>
            </a:r>
            <a:r>
              <a:rPr lang="en-US" b="1"/>
              <a:t>File</a:t>
            </a:r>
            <a:r>
              <a:rPr lang="en-US"/>
              <a:t> &gt; </a:t>
            </a:r>
            <a:r>
              <a:rPr lang="en-US" b="1"/>
              <a:t>Options</a:t>
            </a:r>
            <a:r>
              <a:rPr lang="en-US"/>
              <a:t> &gt; </a:t>
            </a:r>
            <a:r>
              <a:rPr lang="en-US" b="1"/>
              <a:t>General</a:t>
            </a:r>
            <a:r>
              <a:rPr lang="en-US"/>
              <a:t> &gt; </a:t>
            </a:r>
            <a:r>
              <a:rPr lang="en-US" b="1"/>
              <a:t>Screen Tip Style</a:t>
            </a:r>
            <a:r>
              <a:rPr lang="en-US"/>
              <a:t>.</a:t>
            </a:r>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19</a:t>
            </a:fld>
            <a:endParaRPr lang="en-US"/>
          </a:p>
        </p:txBody>
      </p:sp>
      <p:pic>
        <p:nvPicPr>
          <p:cNvPr id="9" name="Picture 8">
            <a:extLst>
              <a:ext uri="{FF2B5EF4-FFF2-40B4-BE49-F238E27FC236}">
                <a16:creationId xmlns:a16="http://schemas.microsoft.com/office/drawing/2014/main" id="{D9129FBA-4182-4FE7-AC87-18D2A1EA5CB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313714" y="784560"/>
            <a:ext cx="2476772" cy="1918047"/>
          </a:xfrm>
          <a:prstGeom prst="rect">
            <a:avLst/>
          </a:prstGeom>
          <a:noFill/>
        </p:spPr>
      </p:pic>
      <p:pic>
        <p:nvPicPr>
          <p:cNvPr id="10" name="Picture 9">
            <a:extLst>
              <a:ext uri="{FF2B5EF4-FFF2-40B4-BE49-F238E27FC236}">
                <a16:creationId xmlns:a16="http://schemas.microsoft.com/office/drawing/2014/main" id="{41399701-1B6B-420E-AF61-6F76E999936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3714" y="2883807"/>
            <a:ext cx="2476772" cy="2028095"/>
          </a:xfrm>
          <a:prstGeom prst="rect">
            <a:avLst/>
          </a:prstGeom>
          <a:noFill/>
        </p:spPr>
      </p:pic>
    </p:spTree>
    <p:extLst>
      <p:ext uri="{BB962C8B-B14F-4D97-AF65-F5344CB8AC3E}">
        <p14:creationId xmlns:p14="http://schemas.microsoft.com/office/powerpoint/2010/main" val="3921411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Hướng</a:t>
            </a:r>
            <a:r>
              <a:rPr lang="en-US" dirty="0"/>
              <a:t> </a:t>
            </a:r>
            <a:r>
              <a:rPr lang="en-US" dirty="0" err="1"/>
              <a:t>dẫn</a:t>
            </a:r>
            <a:r>
              <a:rPr lang="en-US" dirty="0"/>
              <a:t> </a:t>
            </a:r>
            <a:r>
              <a:rPr lang="en-US" dirty="0" err="1"/>
              <a:t>sử</a:t>
            </a:r>
            <a:r>
              <a:rPr lang="en-US" dirty="0"/>
              <a:t> </a:t>
            </a:r>
            <a:r>
              <a:rPr lang="en-US" dirty="0" err="1"/>
              <a:t>dụng</a:t>
            </a:r>
            <a:endParaRPr lang="en-US" dirty="0"/>
          </a:p>
        </p:txBody>
      </p:sp>
      <p:sp>
        <p:nvSpPr>
          <p:cNvPr id="3" name="Content Placeholder 2"/>
          <p:cNvSpPr>
            <a:spLocks noGrp="1"/>
          </p:cNvSpPr>
          <p:nvPr>
            <p:ph type="body" sz="quarter" idx="13"/>
          </p:nvPr>
        </p:nvSpPr>
        <p:spPr>
          <a:xfrm>
            <a:off x="665018" y="925417"/>
            <a:ext cx="7845137" cy="3627533"/>
          </a:xfrm>
        </p:spPr>
        <p:txBody>
          <a:bodyPr anchor="ctr"/>
          <a:lstStyle/>
          <a:p>
            <a:r>
              <a:rPr lang="en-US" sz="2200" dirty="0" err="1"/>
              <a:t>Sử</a:t>
            </a:r>
            <a:r>
              <a:rPr lang="en-US" sz="2200" dirty="0"/>
              <a:t> </a:t>
            </a:r>
            <a:r>
              <a:rPr lang="en-US" sz="2200" dirty="0" err="1"/>
              <a:t>dụng</a:t>
            </a:r>
            <a:r>
              <a:rPr lang="en-US" sz="2200" dirty="0"/>
              <a:t> </a:t>
            </a:r>
            <a:r>
              <a:rPr lang="en-US" sz="2200" dirty="0" err="1"/>
              <a:t>màn</a:t>
            </a:r>
            <a:r>
              <a:rPr lang="en-US" sz="2200" dirty="0"/>
              <a:t> </a:t>
            </a:r>
            <a:r>
              <a:rPr lang="en-US" sz="2200" dirty="0" err="1"/>
              <a:t>hình</a:t>
            </a:r>
            <a:r>
              <a:rPr lang="en-US" sz="2200" dirty="0"/>
              <a:t> ở </a:t>
            </a:r>
            <a:r>
              <a:rPr lang="en-US" sz="2200" dirty="0" err="1"/>
              <a:t>chế</a:t>
            </a:r>
            <a:r>
              <a:rPr lang="en-US" sz="2200" dirty="0"/>
              <a:t> </a:t>
            </a:r>
            <a:r>
              <a:rPr lang="en-US" sz="2200" dirty="0" err="1"/>
              <a:t>độ</a:t>
            </a:r>
            <a:r>
              <a:rPr lang="en-US" sz="2200" dirty="0"/>
              <a:t> </a:t>
            </a:r>
            <a:r>
              <a:rPr lang="en-US" sz="2200" b="1" dirty="0"/>
              <a:t>Show Presenter View </a:t>
            </a:r>
            <a:r>
              <a:rPr lang="en-US" sz="2200" dirty="0" err="1"/>
              <a:t>bao</a:t>
            </a:r>
            <a:r>
              <a:rPr lang="en-US" sz="2200" dirty="0"/>
              <a:t> </a:t>
            </a:r>
            <a:r>
              <a:rPr lang="en-US" sz="2200" dirty="0" err="1"/>
              <a:t>gồm</a:t>
            </a:r>
            <a:r>
              <a:rPr lang="en-US" sz="2200" dirty="0"/>
              <a:t> </a:t>
            </a:r>
            <a:r>
              <a:rPr lang="en-US" sz="2200" dirty="0" err="1"/>
              <a:t>phần</a:t>
            </a:r>
            <a:r>
              <a:rPr lang="en-US" sz="2200" dirty="0"/>
              <a:t> </a:t>
            </a:r>
            <a:r>
              <a:rPr lang="en-US" sz="2200" b="1" dirty="0" err="1"/>
              <a:t>lý</a:t>
            </a:r>
            <a:r>
              <a:rPr lang="en-US" sz="2200" b="1" dirty="0"/>
              <a:t> </a:t>
            </a:r>
            <a:r>
              <a:rPr lang="en-US" sz="2200" b="1" dirty="0" err="1"/>
              <a:t>thuyết</a:t>
            </a:r>
            <a:r>
              <a:rPr lang="en-US" sz="2200" b="1" dirty="0"/>
              <a:t> </a:t>
            </a:r>
            <a:r>
              <a:rPr lang="en-US" sz="2200" dirty="0" err="1"/>
              <a:t>và</a:t>
            </a:r>
            <a:r>
              <a:rPr lang="en-US" sz="2200" dirty="0"/>
              <a:t> </a:t>
            </a:r>
            <a:r>
              <a:rPr lang="en-US" sz="2200" b="1" dirty="0" err="1"/>
              <a:t>hướng</a:t>
            </a:r>
            <a:r>
              <a:rPr lang="en-US" sz="2200" b="1" dirty="0"/>
              <a:t> </a:t>
            </a:r>
            <a:r>
              <a:rPr lang="en-US" sz="2200" b="1" dirty="0" err="1"/>
              <a:t>dẫn</a:t>
            </a:r>
            <a:r>
              <a:rPr lang="en-US" sz="2200" b="1" dirty="0"/>
              <a:t> </a:t>
            </a:r>
            <a:r>
              <a:rPr lang="en-US" sz="2200" b="1" dirty="0" err="1"/>
              <a:t>thao</a:t>
            </a:r>
            <a:r>
              <a:rPr lang="en-US" sz="2200" b="1" dirty="0"/>
              <a:t> </a:t>
            </a:r>
            <a:r>
              <a:rPr lang="en-US" sz="2200" b="1" dirty="0" err="1"/>
              <a:t>tác</a:t>
            </a:r>
            <a:r>
              <a:rPr lang="en-US" sz="2200" b="1" dirty="0"/>
              <a:t> </a:t>
            </a:r>
            <a:r>
              <a:rPr lang="en-US" sz="2200" b="1" dirty="0" err="1"/>
              <a:t>thực</a:t>
            </a:r>
            <a:r>
              <a:rPr lang="en-US" sz="2200" b="1" dirty="0"/>
              <a:t> </a:t>
            </a:r>
            <a:r>
              <a:rPr lang="en-US" sz="2200" b="1" dirty="0" err="1"/>
              <a:t>hành</a:t>
            </a:r>
            <a:endParaRPr lang="en-US" sz="2200" b="1" dirty="0"/>
          </a:p>
          <a:p>
            <a:r>
              <a:rPr lang="en-US" sz="2200" dirty="0" err="1"/>
              <a:t>Các</a:t>
            </a:r>
            <a:r>
              <a:rPr lang="en-US" sz="2200" dirty="0"/>
              <a:t> </a:t>
            </a:r>
            <a:r>
              <a:rPr lang="en-US" sz="2200" dirty="0" err="1"/>
              <a:t>câu</a:t>
            </a:r>
            <a:r>
              <a:rPr lang="en-US" sz="2200" dirty="0"/>
              <a:t> </a:t>
            </a:r>
            <a:r>
              <a:rPr lang="en-US" sz="2200" dirty="0" err="1"/>
              <a:t>hỏi</a:t>
            </a:r>
            <a:r>
              <a:rPr lang="en-US" sz="2200" dirty="0"/>
              <a:t> </a:t>
            </a:r>
            <a:r>
              <a:rPr lang="en-US" sz="2200" dirty="0" err="1"/>
              <a:t>ôn</a:t>
            </a:r>
            <a:r>
              <a:rPr lang="en-US" sz="2200" dirty="0"/>
              <a:t> </a:t>
            </a:r>
            <a:r>
              <a:rPr lang="en-US" sz="2200" dirty="0" err="1"/>
              <a:t>tập</a:t>
            </a:r>
            <a:r>
              <a:rPr lang="en-US" sz="2200" dirty="0"/>
              <a:t> </a:t>
            </a:r>
            <a:r>
              <a:rPr lang="en-US" sz="2200" dirty="0" err="1"/>
              <a:t>bao</a:t>
            </a:r>
            <a:r>
              <a:rPr lang="en-US" sz="2200" dirty="0"/>
              <a:t> </a:t>
            </a:r>
            <a:r>
              <a:rPr lang="en-US" sz="2200" dirty="0" err="1"/>
              <a:t>gồm</a:t>
            </a:r>
            <a:r>
              <a:rPr lang="en-US" sz="2200" dirty="0"/>
              <a:t> </a:t>
            </a:r>
            <a:r>
              <a:rPr lang="en-US" sz="2200" dirty="0" err="1"/>
              <a:t>cả</a:t>
            </a:r>
            <a:r>
              <a:rPr lang="en-US" sz="2200" dirty="0"/>
              <a:t> </a:t>
            </a:r>
            <a:r>
              <a:rPr lang="en-US" sz="2200" dirty="0" err="1"/>
              <a:t>phần</a:t>
            </a:r>
            <a:r>
              <a:rPr lang="en-US" sz="2200" dirty="0"/>
              <a:t> </a:t>
            </a:r>
            <a:r>
              <a:rPr lang="en-US" sz="2200" dirty="0" err="1"/>
              <a:t>đáp</a:t>
            </a:r>
            <a:r>
              <a:rPr lang="en-US" sz="2200" dirty="0"/>
              <a:t> </a:t>
            </a:r>
            <a:r>
              <a:rPr lang="en-US" sz="2200" dirty="0" err="1"/>
              <a:t>án</a:t>
            </a:r>
            <a:r>
              <a:rPr lang="en-US" sz="2200" dirty="0"/>
              <a:t> </a:t>
            </a:r>
            <a:r>
              <a:rPr lang="en-US" sz="2200" dirty="0" err="1"/>
              <a:t>dưới</a:t>
            </a:r>
            <a:r>
              <a:rPr lang="en-US" sz="2200" dirty="0"/>
              <a:t> </a:t>
            </a:r>
            <a:r>
              <a:rPr lang="en-US" sz="2200" dirty="0" err="1"/>
              <a:t>dạng</a:t>
            </a:r>
            <a:r>
              <a:rPr lang="en-US" sz="2200" dirty="0"/>
              <a:t> </a:t>
            </a:r>
            <a:r>
              <a:rPr lang="en-US" sz="2200" b="1" dirty="0"/>
              <a:t>Animation</a:t>
            </a:r>
          </a:p>
        </p:txBody>
      </p:sp>
      <p:sp>
        <p:nvSpPr>
          <p:cNvPr id="4" name="Date Placeholder 3"/>
          <p:cNvSpPr>
            <a:spLocks noGrp="1"/>
          </p:cNvSpPr>
          <p:nvPr>
            <p:ph type="dt" sz="half" idx="14"/>
          </p:nvPr>
        </p:nvSpPr>
        <p:spPr/>
        <p:txBody>
          <a:bodyPr/>
          <a:lstStyle/>
          <a:p>
            <a:fld id="{2128FE97-7DB6-4A20-8E18-1507437E67B9}" type="datetime1">
              <a:rPr lang="en-US" smtClean="0"/>
              <a:t>8/27/2021</a:t>
            </a:fld>
            <a:endParaRPr lang="en-US"/>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2</a:t>
            </a:fld>
            <a:endParaRPr lang="en-US"/>
          </a:p>
        </p:txBody>
      </p:sp>
    </p:spTree>
    <p:extLst>
      <p:ext uri="{BB962C8B-B14F-4D97-AF65-F5344CB8AC3E}">
        <p14:creationId xmlns:p14="http://schemas.microsoft.com/office/powerpoint/2010/main" val="30183252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Quick Access Toolbar</a:t>
            </a:r>
            <a:endParaRPr lang="en-US" dirty="0"/>
          </a:p>
        </p:txBody>
      </p:sp>
      <p:sp>
        <p:nvSpPr>
          <p:cNvPr id="3" name="Content Placeholder 2"/>
          <p:cNvSpPr>
            <a:spLocks noGrp="1"/>
          </p:cNvSpPr>
          <p:nvPr>
            <p:ph type="body" sz="quarter" idx="13"/>
          </p:nvPr>
        </p:nvSpPr>
        <p:spPr>
          <a:xfrm>
            <a:off x="188686" y="1088570"/>
            <a:ext cx="6081485" cy="3265715"/>
          </a:xfrm>
        </p:spPr>
        <p:txBody>
          <a:bodyPr/>
          <a:lstStyle/>
          <a:p>
            <a:r>
              <a:rPr lang="en-US"/>
              <a:t>Thanh công cụ truy cập nhanh (</a:t>
            </a:r>
            <a:r>
              <a:rPr lang="en-US" b="1"/>
              <a:t>Quick Access Toolbar</a:t>
            </a:r>
            <a:r>
              <a:rPr lang="en-US"/>
              <a:t>) bao gồm các nút lệnh thường dùng. Theo mặc định chứa các nút </a:t>
            </a:r>
            <a:r>
              <a:rPr lang="en-US" b="1"/>
              <a:t>Save</a:t>
            </a:r>
            <a:r>
              <a:rPr lang="en-US"/>
              <a:t>, </a:t>
            </a:r>
            <a:r>
              <a:rPr lang="en-US" b="1"/>
              <a:t>Undo</a:t>
            </a:r>
            <a:r>
              <a:rPr lang="en-US"/>
              <a:t>, </a:t>
            </a:r>
            <a:r>
              <a:rPr lang="en-US" b="1"/>
              <a:t>Redo</a:t>
            </a:r>
            <a:r>
              <a:rPr lang="en-US"/>
              <a:t> và nút </a:t>
            </a:r>
            <a:r>
              <a:rPr lang="en-US" b="1"/>
              <a:t>Customize Quick Access Toolbar</a:t>
            </a:r>
            <a:r>
              <a:rPr lang="en-US"/>
              <a:t> sử dụng để hiển thị cửa sổ </a:t>
            </a:r>
            <a:r>
              <a:rPr lang="en-US" b="1"/>
              <a:t>Option</a:t>
            </a:r>
            <a:r>
              <a:rPr lang="en-US"/>
              <a:t>.</a:t>
            </a:r>
          </a:p>
          <a:p>
            <a:r>
              <a:rPr lang="en-US"/>
              <a:t>Tùy thuộc vào cấu hình của thiết bị máy tính hoặc bạn có thể tùy chỉnh các nút khác nhau trên thanh </a:t>
            </a:r>
            <a:r>
              <a:rPr lang="en-US" b="1"/>
              <a:t>Quick Access Toolbar</a:t>
            </a:r>
            <a:r>
              <a:rPr lang="en-US"/>
              <a:t>.</a:t>
            </a:r>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20</a:t>
            </a:fld>
            <a:endParaRPr lang="en-US"/>
          </a:p>
        </p:txBody>
      </p:sp>
      <p:pic>
        <p:nvPicPr>
          <p:cNvPr id="11" name="Picture 10">
            <a:extLst>
              <a:ext uri="{FF2B5EF4-FFF2-40B4-BE49-F238E27FC236}">
                <a16:creationId xmlns:a16="http://schemas.microsoft.com/office/drawing/2014/main" id="{44A2C1CE-16A0-47A7-8BCF-5689146A6292}"/>
              </a:ext>
            </a:extLst>
          </p:cNvPr>
          <p:cNvPicPr/>
          <p:nvPr/>
        </p:nvPicPr>
        <p:blipFill rotWithShape="1">
          <a:blip r:embed="rId3" cstate="print">
            <a:extLst>
              <a:ext uri="{28A0092B-C50C-407E-A947-70E740481C1C}">
                <a14:useLocalDpi xmlns:a14="http://schemas.microsoft.com/office/drawing/2010/main" val="0"/>
              </a:ext>
            </a:extLst>
          </a:blip>
          <a:srcRect r="64583"/>
          <a:stretch/>
        </p:blipFill>
        <p:spPr bwMode="auto">
          <a:xfrm>
            <a:off x="6270171" y="819150"/>
            <a:ext cx="2685143" cy="1713145"/>
          </a:xfrm>
          <a:prstGeom prst="rect">
            <a:avLst/>
          </a:prstGeom>
          <a:noFill/>
          <a:ln>
            <a:solidFill>
              <a:schemeClr val="tx1"/>
            </a:solid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6F110797-C4F5-47A0-9DAC-1CF38E09E98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0171" y="2629871"/>
            <a:ext cx="2685143" cy="2126059"/>
          </a:xfrm>
          <a:prstGeom prst="rect">
            <a:avLst/>
          </a:prstGeom>
          <a:noFill/>
        </p:spPr>
      </p:pic>
    </p:spTree>
    <p:extLst>
      <p:ext uri="{BB962C8B-B14F-4D97-AF65-F5344CB8AC3E}">
        <p14:creationId xmlns:p14="http://schemas.microsoft.com/office/powerpoint/2010/main" val="38772552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 chuyển trong bài trình chiếu</a:t>
            </a:r>
            <a:endParaRPr lang="en-US" dirty="0"/>
          </a:p>
        </p:txBody>
      </p:sp>
      <p:sp>
        <p:nvSpPr>
          <p:cNvPr id="3" name="Content Placeholder 2"/>
          <p:cNvSpPr>
            <a:spLocks noGrp="1"/>
          </p:cNvSpPr>
          <p:nvPr>
            <p:ph type="body" sz="quarter" idx="13"/>
          </p:nvPr>
        </p:nvSpPr>
        <p:spPr>
          <a:xfrm>
            <a:off x="188686" y="1088570"/>
            <a:ext cx="6309760" cy="3265715"/>
          </a:xfrm>
        </p:spPr>
        <p:txBody>
          <a:bodyPr/>
          <a:lstStyle/>
          <a:p>
            <a:r>
              <a:rPr lang="en-US"/>
              <a:t>Khi đang làm việc với bài trình chiếu, các ảnh thu nhỏ của từng slide sẽ xuất hiện ở trong cửa sổ điều hướng </a:t>
            </a:r>
            <a:r>
              <a:rPr lang="en-US" b="1"/>
              <a:t>(Slide Navigation pane) </a:t>
            </a:r>
            <a:r>
              <a:rPr lang="en-US"/>
              <a:t>bên trái màn hình. Để di chuyển giữa các trang (</a:t>
            </a:r>
            <a:r>
              <a:rPr lang="en-US" b="1"/>
              <a:t>slide</a:t>
            </a:r>
            <a:r>
              <a:rPr lang="en-US"/>
              <a:t>) của bài trình chiếu (</a:t>
            </a:r>
            <a:r>
              <a:rPr lang="en-US" b="1"/>
              <a:t>presentation</a:t>
            </a:r>
            <a:r>
              <a:rPr lang="en-US"/>
              <a:t>) có thể sử dụng bàn phím hoặc sử dụng chuột.</a:t>
            </a:r>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21</a:t>
            </a:fld>
            <a:endParaRPr lang="en-US"/>
          </a:p>
        </p:txBody>
      </p:sp>
      <p:pic>
        <p:nvPicPr>
          <p:cNvPr id="9" name="Picture 8">
            <a:extLst>
              <a:ext uri="{FF2B5EF4-FFF2-40B4-BE49-F238E27FC236}">
                <a16:creationId xmlns:a16="http://schemas.microsoft.com/office/drawing/2014/main" id="{684318A4-7784-4286-9B48-4857FF924E0C}"/>
              </a:ext>
            </a:extLst>
          </p:cNvPr>
          <p:cNvPicPr/>
          <p:nvPr/>
        </p:nvPicPr>
        <p:blipFill rotWithShape="1">
          <a:blip r:embed="rId3">
            <a:extLst>
              <a:ext uri="{28A0092B-C50C-407E-A947-70E740481C1C}">
                <a14:useLocalDpi xmlns:a14="http://schemas.microsoft.com/office/drawing/2010/main" val="0"/>
              </a:ext>
            </a:extLst>
          </a:blip>
          <a:srcRect t="23962"/>
          <a:stretch/>
        </p:blipFill>
        <p:spPr>
          <a:xfrm>
            <a:off x="6553200" y="819150"/>
            <a:ext cx="2078846" cy="3939949"/>
          </a:xfrm>
          <a:prstGeom prst="rect">
            <a:avLst/>
          </a:prstGeom>
        </p:spPr>
      </p:pic>
    </p:spTree>
    <p:extLst>
      <p:ext uri="{BB962C8B-B14F-4D97-AF65-F5344CB8AC3E}">
        <p14:creationId xmlns:p14="http://schemas.microsoft.com/office/powerpoint/2010/main" val="2623493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Thiết lập kích thước Slide</a:t>
            </a:r>
            <a:endParaRPr lang="en-US" dirty="0"/>
          </a:p>
        </p:txBody>
      </p:sp>
      <p:sp>
        <p:nvSpPr>
          <p:cNvPr id="3" name="Content Placeholder 2"/>
          <p:cNvSpPr>
            <a:spLocks noGrp="1"/>
          </p:cNvSpPr>
          <p:nvPr>
            <p:ph type="body" sz="quarter" idx="13"/>
          </p:nvPr>
        </p:nvSpPr>
        <p:spPr>
          <a:xfrm>
            <a:off x="188686" y="1088570"/>
            <a:ext cx="5679436" cy="3265715"/>
          </a:xfrm>
        </p:spPr>
        <p:txBody>
          <a:bodyPr/>
          <a:lstStyle/>
          <a:p>
            <a:r>
              <a:rPr lang="en-US"/>
              <a:t>Kích th</a:t>
            </a:r>
            <a:r>
              <a:rPr lang="vi-VN"/>
              <a:t>ư</a:t>
            </a:r>
            <a:r>
              <a:rPr lang="en-US"/>
              <a:t>ớc slide mặc định trong PowerPoint 2016 là </a:t>
            </a:r>
            <a:r>
              <a:rPr lang="en-US" b="1"/>
              <a:t>16:9</a:t>
            </a:r>
            <a:r>
              <a:rPr lang="en-US"/>
              <a:t> và theo hướng </a:t>
            </a:r>
            <a:r>
              <a:rPr lang="en-US" b="1"/>
              <a:t>Landscape</a:t>
            </a:r>
            <a:r>
              <a:rPr lang="en-US"/>
              <a:t>. </a:t>
            </a:r>
          </a:p>
          <a:p>
            <a:pPr algn="just"/>
            <a:r>
              <a:rPr lang="en-US"/>
              <a:t>Tuy nhiên khi in </a:t>
            </a:r>
            <a:r>
              <a:rPr lang="en-US" b="1"/>
              <a:t>notes</a:t>
            </a:r>
            <a:r>
              <a:rPr lang="en-US"/>
              <a:t>, </a:t>
            </a:r>
            <a:r>
              <a:rPr lang="en-US" b="1"/>
              <a:t>handouts</a:t>
            </a:r>
            <a:r>
              <a:rPr lang="en-US"/>
              <a:t>, và </a:t>
            </a:r>
            <a:r>
              <a:rPr lang="en-US" b="1"/>
              <a:t>outlines</a:t>
            </a:r>
            <a:r>
              <a:rPr lang="en-US"/>
              <a:t>, PowerPoint in theo hướng đứng </a:t>
            </a:r>
            <a:r>
              <a:rPr lang="en-US" b="1"/>
              <a:t>Portrait</a:t>
            </a:r>
            <a:r>
              <a:rPr lang="en-US"/>
              <a:t>.</a:t>
            </a:r>
          </a:p>
          <a:p>
            <a:r>
              <a:rPr lang="en-US"/>
              <a:t>Tuy nhiên, bạn có thể hiệu chỉnh kích thước Slide theo nhu cầu cụ thể</a:t>
            </a:r>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22</a:t>
            </a:fld>
            <a:endParaRPr lang="en-US"/>
          </a:p>
        </p:txBody>
      </p:sp>
      <p:pic>
        <p:nvPicPr>
          <p:cNvPr id="8" name="Picture 7">
            <a:extLst>
              <a:ext uri="{FF2B5EF4-FFF2-40B4-BE49-F238E27FC236}">
                <a16:creationId xmlns:a16="http://schemas.microsoft.com/office/drawing/2014/main" id="{8951FC36-67FE-4102-8FB9-3F67339C9FD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13961"/>
            <a:ext cx="2859088" cy="1793330"/>
          </a:xfrm>
          <a:prstGeom prst="rect">
            <a:avLst/>
          </a:prstGeom>
          <a:noFill/>
        </p:spPr>
      </p:pic>
    </p:spTree>
    <p:extLst>
      <p:ext uri="{BB962C8B-B14F-4D97-AF65-F5344CB8AC3E}">
        <p14:creationId xmlns:p14="http://schemas.microsoft.com/office/powerpoint/2010/main" val="17859710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Sắp xếp các cửa sổ tập tin trình chiếu</a:t>
            </a:r>
            <a:endParaRPr lang="en-US" dirty="0"/>
          </a:p>
        </p:txBody>
      </p:sp>
      <p:sp>
        <p:nvSpPr>
          <p:cNvPr id="3" name="Content Placeholder 2"/>
          <p:cNvSpPr>
            <a:spLocks noGrp="1"/>
          </p:cNvSpPr>
          <p:nvPr>
            <p:ph type="body" sz="quarter" idx="13"/>
          </p:nvPr>
        </p:nvSpPr>
        <p:spPr>
          <a:xfrm>
            <a:off x="188686" y="1088570"/>
            <a:ext cx="5111447" cy="3651765"/>
          </a:xfrm>
        </p:spPr>
        <p:txBody>
          <a:bodyPr/>
          <a:lstStyle/>
          <a:p>
            <a:r>
              <a:rPr lang="en-US"/>
              <a:t>Để dễ dàng tham chiếu khi mở nhiều bài trình chiếu cùng một lúc. </a:t>
            </a:r>
          </a:p>
          <a:p>
            <a:r>
              <a:rPr lang="en-US"/>
              <a:t>PowerPoint cho phép sắp xếp các cửa sổ bằng cách xếp chồng hoặc xếp tầng với nhau</a:t>
            </a:r>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23</a:t>
            </a:fld>
            <a:endParaRPr lang="en-US"/>
          </a:p>
        </p:txBody>
      </p:sp>
      <p:pic>
        <p:nvPicPr>
          <p:cNvPr id="9" name="Picture 8">
            <a:extLst>
              <a:ext uri="{FF2B5EF4-FFF2-40B4-BE49-F238E27FC236}">
                <a16:creationId xmlns:a16="http://schemas.microsoft.com/office/drawing/2014/main" id="{074CB75A-DAD6-45A5-BDCC-C1AB491427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03332" y="997123"/>
            <a:ext cx="3451981" cy="1845001"/>
          </a:xfrm>
          <a:prstGeom prst="rect">
            <a:avLst/>
          </a:prstGeom>
          <a:noFill/>
        </p:spPr>
      </p:pic>
      <p:pic>
        <p:nvPicPr>
          <p:cNvPr id="10" name="Picture 9">
            <a:extLst>
              <a:ext uri="{FF2B5EF4-FFF2-40B4-BE49-F238E27FC236}">
                <a16:creationId xmlns:a16="http://schemas.microsoft.com/office/drawing/2014/main" id="{2355FBD4-6480-45DF-AA9E-E463241CC41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03331" y="3020097"/>
            <a:ext cx="3451982" cy="1916167"/>
          </a:xfrm>
          <a:prstGeom prst="rect">
            <a:avLst/>
          </a:prstGeom>
          <a:noFill/>
        </p:spPr>
      </p:pic>
    </p:spTree>
    <p:extLst>
      <p:ext uri="{BB962C8B-B14F-4D97-AF65-F5344CB8AC3E}">
        <p14:creationId xmlns:p14="http://schemas.microsoft.com/office/powerpoint/2010/main" val="16311945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Quản lý các tập tin trình chiếu</a:t>
            </a:r>
            <a:endParaRPr lang="en-US" dirty="0"/>
          </a:p>
        </p:txBody>
      </p:sp>
      <p:sp>
        <p:nvSpPr>
          <p:cNvPr id="3" name="Content Placeholder 2"/>
          <p:cNvSpPr>
            <a:spLocks noGrp="1"/>
          </p:cNvSpPr>
          <p:nvPr>
            <p:ph type="body" sz="quarter" idx="13"/>
          </p:nvPr>
        </p:nvSpPr>
        <p:spPr>
          <a:xfrm>
            <a:off x="0" y="834648"/>
            <a:ext cx="9144000" cy="3744377"/>
          </a:xfrm>
        </p:spPr>
        <p:txBody>
          <a:bodyPr/>
          <a:lstStyle/>
          <a:p>
            <a:r>
              <a:rPr lang="en-US"/>
              <a:t>Cho phép tìm và truy xuất tập tin bao gồm:</a:t>
            </a:r>
          </a:p>
          <a:p>
            <a:pPr lvl="1"/>
            <a:r>
              <a:rPr lang="en-US"/>
              <a:t>Đặt tên tập tin có ý nghĩa.</a:t>
            </a:r>
          </a:p>
          <a:p>
            <a:pPr lvl="1"/>
            <a:r>
              <a:rPr lang="en-US"/>
              <a:t>Lưu trữ tập tin trong thư mục thích hợp.</a:t>
            </a:r>
          </a:p>
          <a:p>
            <a:pPr lvl="1"/>
            <a:r>
              <a:rPr lang="en-US"/>
              <a:t>Chọn loại tập tin phù hợp với các mục đích cụ thể.</a:t>
            </a:r>
          </a:p>
          <a:p>
            <a:pPr lvl="1"/>
            <a:r>
              <a:rPr lang="en-US"/>
              <a:t>Thao tác với các thuộc tính tập tin để giúp định vị và xác định các bài trình chiếu cụ thể.</a:t>
            </a:r>
          </a:p>
          <a:p>
            <a:r>
              <a:rPr lang="en-US"/>
              <a:t>Việc quản lý tập tin bao gồm các thao tác như: quản lý tập tin trình chiếu như: lưu (</a:t>
            </a:r>
            <a:r>
              <a:rPr lang="en-US" b="1"/>
              <a:t>Save/Save as</a:t>
            </a:r>
            <a:r>
              <a:rPr lang="en-US"/>
              <a:t>), mở (</a:t>
            </a:r>
            <a:r>
              <a:rPr lang="en-US" b="1"/>
              <a:t>Open</a:t>
            </a:r>
            <a:r>
              <a:rPr lang="en-US"/>
              <a:t>), in (</a:t>
            </a:r>
            <a:r>
              <a:rPr lang="en-US" b="1"/>
              <a:t>Print</a:t>
            </a:r>
            <a:r>
              <a:rPr lang="en-US"/>
              <a:t>), chia sẻ (</a:t>
            </a:r>
            <a:r>
              <a:rPr lang="en-US" b="1"/>
              <a:t>Share</a:t>
            </a:r>
            <a:r>
              <a:rPr lang="en-US"/>
              <a:t>), thiết lập thuộc tính (</a:t>
            </a:r>
            <a:r>
              <a:rPr lang="en-US" b="1"/>
              <a:t>Info</a:t>
            </a:r>
            <a:r>
              <a:rPr lang="en-US"/>
              <a:t>), bảo vệ tập tin (</a:t>
            </a:r>
            <a:r>
              <a:rPr lang="en-US" b="1"/>
              <a:t>Protect Presentation</a:t>
            </a:r>
            <a:r>
              <a:rPr lang="en-US"/>
              <a:t>)… </a:t>
            </a:r>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24</a:t>
            </a:fld>
            <a:endParaRPr lang="en-US"/>
          </a:p>
        </p:txBody>
      </p:sp>
    </p:spTree>
    <p:extLst>
      <p:ext uri="{BB962C8B-B14F-4D97-AF65-F5344CB8AC3E}">
        <p14:creationId xmlns:p14="http://schemas.microsoft.com/office/powerpoint/2010/main" val="30224623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t>
            </a:r>
            <a:r>
              <a:rPr lang="vi-VN"/>
              <a:t>ư</a:t>
            </a:r>
            <a:r>
              <a:rPr lang="en-US"/>
              <a:t>u tập tin trình chiếu</a:t>
            </a:r>
            <a:endParaRPr lang="en-US" dirty="0"/>
          </a:p>
        </p:txBody>
      </p:sp>
      <p:sp>
        <p:nvSpPr>
          <p:cNvPr id="3" name="Content Placeholder 2"/>
          <p:cNvSpPr>
            <a:spLocks noGrp="1"/>
          </p:cNvSpPr>
          <p:nvPr>
            <p:ph type="body" sz="quarter" idx="13"/>
          </p:nvPr>
        </p:nvSpPr>
        <p:spPr>
          <a:xfrm>
            <a:off x="0" y="1135281"/>
            <a:ext cx="5558155" cy="3315852"/>
          </a:xfrm>
        </p:spPr>
        <p:txBody>
          <a:bodyPr/>
          <a:lstStyle/>
          <a:p>
            <a:r>
              <a:rPr lang="en-US"/>
              <a:t>PowerPoint tự động gán phần mở rộng .</a:t>
            </a:r>
            <a:r>
              <a:rPr lang="en-US" b="1"/>
              <a:t>pptx</a:t>
            </a:r>
            <a:r>
              <a:rPr lang="en-US"/>
              <a:t> cho tập tin. Tuy nhiên, bạn có thể gán tập tin trình chiếu với nhiều loại định dạng khác nhau tùy theo nhu cầu cụ thể. </a:t>
            </a:r>
          </a:p>
          <a:p>
            <a:r>
              <a:rPr lang="en-US"/>
              <a:t>Các tập tin trình chiếu có thể được lưu trên đĩa cứng (</a:t>
            </a:r>
            <a:r>
              <a:rPr lang="en-US" b="1"/>
              <a:t>HDD</a:t>
            </a:r>
            <a:r>
              <a:rPr lang="en-US"/>
              <a:t>), các thiết bị lưu trữ di động (</a:t>
            </a:r>
            <a:r>
              <a:rPr lang="en-US" b="1"/>
              <a:t>Flash Drive</a:t>
            </a:r>
            <a:r>
              <a:rPr lang="en-US"/>
              <a:t>), trên ổ đĩa mạng (</a:t>
            </a:r>
            <a:r>
              <a:rPr lang="en-US" b="1"/>
              <a:t>Network Drive</a:t>
            </a:r>
            <a:r>
              <a:rPr lang="en-US"/>
              <a:t>) hoặc lưu trữ đám mây (</a:t>
            </a:r>
            <a:r>
              <a:rPr lang="en-US" b="1"/>
              <a:t>Cloud location</a:t>
            </a:r>
            <a:r>
              <a:rPr lang="en-US"/>
              <a:t>):</a:t>
            </a:r>
          </a:p>
          <a:p>
            <a:endParaRPr lang="en-US"/>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25</a:t>
            </a:fld>
            <a:endParaRPr lang="en-US"/>
          </a:p>
        </p:txBody>
      </p:sp>
      <p:pic>
        <p:nvPicPr>
          <p:cNvPr id="7" name="Picture 6">
            <a:extLst>
              <a:ext uri="{FF2B5EF4-FFF2-40B4-BE49-F238E27FC236}">
                <a16:creationId xmlns:a16="http://schemas.microsoft.com/office/drawing/2014/main" id="{61B86573-5B8C-4DB7-98B2-2CFA7BF4838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558155" y="1706087"/>
            <a:ext cx="3585845" cy="2174240"/>
          </a:xfrm>
          <a:prstGeom prst="rect">
            <a:avLst/>
          </a:prstGeom>
          <a:noFill/>
        </p:spPr>
      </p:pic>
    </p:spTree>
    <p:extLst>
      <p:ext uri="{BB962C8B-B14F-4D97-AF65-F5344CB8AC3E}">
        <p14:creationId xmlns:p14="http://schemas.microsoft.com/office/powerpoint/2010/main" val="25891033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t>
            </a:r>
            <a:r>
              <a:rPr lang="vi-VN"/>
              <a:t>ư</a:t>
            </a:r>
            <a:r>
              <a:rPr lang="en-US"/>
              <a:t>u tập tin trình chiếu</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26</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p:txBody>
          <a:bodyPr/>
          <a:lstStyle/>
          <a:p>
            <a:endParaRPr lang="en-US"/>
          </a:p>
        </p:txBody>
      </p:sp>
      <p:graphicFrame>
        <p:nvGraphicFramePr>
          <p:cNvPr id="9" name="Table 8">
            <a:extLst>
              <a:ext uri="{FF2B5EF4-FFF2-40B4-BE49-F238E27FC236}">
                <a16:creationId xmlns:a16="http://schemas.microsoft.com/office/drawing/2014/main" id="{67EAF2CB-6034-425A-8C6F-CEB87B043E0D}"/>
              </a:ext>
            </a:extLst>
          </p:cNvPr>
          <p:cNvGraphicFramePr>
            <a:graphicFrameLocks noGrp="1"/>
          </p:cNvGraphicFramePr>
          <p:nvPr>
            <p:extLst>
              <p:ext uri="{D42A27DB-BD31-4B8C-83A1-F6EECF244321}">
                <p14:modId xmlns:p14="http://schemas.microsoft.com/office/powerpoint/2010/main" val="3852058130"/>
              </p:ext>
            </p:extLst>
          </p:nvPr>
        </p:nvGraphicFramePr>
        <p:xfrm>
          <a:off x="457200" y="873896"/>
          <a:ext cx="8229600" cy="3901440"/>
        </p:xfrm>
        <a:graphic>
          <a:graphicData uri="http://schemas.openxmlformats.org/drawingml/2006/table">
            <a:tbl>
              <a:tblPr firstRow="1" firstCol="1" bandRow="1">
                <a:tableStyleId>{5C22544A-7EE6-4342-B048-85BDC9FD1C3A}</a:tableStyleId>
              </a:tblPr>
              <a:tblGrid>
                <a:gridCol w="2650518">
                  <a:extLst>
                    <a:ext uri="{9D8B030D-6E8A-4147-A177-3AD203B41FA5}">
                      <a16:colId xmlns:a16="http://schemas.microsoft.com/office/drawing/2014/main" val="1912701316"/>
                    </a:ext>
                  </a:extLst>
                </a:gridCol>
                <a:gridCol w="1091390">
                  <a:extLst>
                    <a:ext uri="{9D8B030D-6E8A-4147-A177-3AD203B41FA5}">
                      <a16:colId xmlns:a16="http://schemas.microsoft.com/office/drawing/2014/main" val="446314805"/>
                    </a:ext>
                  </a:extLst>
                </a:gridCol>
                <a:gridCol w="4487692">
                  <a:extLst>
                    <a:ext uri="{9D8B030D-6E8A-4147-A177-3AD203B41FA5}">
                      <a16:colId xmlns:a16="http://schemas.microsoft.com/office/drawing/2014/main" val="1102298964"/>
                    </a:ext>
                  </a:extLst>
                </a:gridCol>
              </a:tblGrid>
              <a:tr h="455414">
                <a:tc>
                  <a:txBody>
                    <a:bodyPr/>
                    <a:lstStyle/>
                    <a:p>
                      <a:pPr marL="228600" marR="0" algn="ctr">
                        <a:lnSpc>
                          <a:spcPct val="100000"/>
                        </a:lnSpc>
                        <a:spcBef>
                          <a:spcPts val="300"/>
                        </a:spcBef>
                        <a:spcAft>
                          <a:spcPts val="300"/>
                        </a:spcAft>
                        <a:tabLst>
                          <a:tab pos="228600" algn="l"/>
                        </a:tabLst>
                      </a:pPr>
                      <a:r>
                        <a:rPr lang="en-CA" sz="1600">
                          <a:effectLst/>
                        </a:rPr>
                        <a:t>Loại tập tin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0" marR="0" algn="ctr">
                        <a:lnSpc>
                          <a:spcPct val="100000"/>
                        </a:lnSpc>
                        <a:spcBef>
                          <a:spcPts val="300"/>
                        </a:spcBef>
                        <a:spcAft>
                          <a:spcPts val="300"/>
                        </a:spcAft>
                        <a:tabLst>
                          <a:tab pos="228600" algn="l"/>
                        </a:tabLst>
                      </a:pPr>
                      <a:r>
                        <a:rPr lang="en-CA" sz="1600">
                          <a:effectLst/>
                        </a:rPr>
                        <a:t>Phần mở rộng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228600" marR="0" algn="ctr">
                        <a:lnSpc>
                          <a:spcPct val="100000"/>
                        </a:lnSpc>
                        <a:spcBef>
                          <a:spcPts val="300"/>
                        </a:spcBef>
                        <a:spcAft>
                          <a:spcPts val="300"/>
                        </a:spcAft>
                        <a:tabLst>
                          <a:tab pos="228600" algn="l"/>
                        </a:tabLst>
                      </a:pPr>
                      <a:r>
                        <a:rPr lang="en-CA" sz="1600">
                          <a:effectLst/>
                        </a:rPr>
                        <a:t>Tính năng</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36510320"/>
                  </a:ext>
                </a:extLst>
              </a:tr>
              <a:tr h="455414">
                <a:tc>
                  <a:txBody>
                    <a:bodyPr/>
                    <a:lstStyle/>
                    <a:p>
                      <a:pPr marL="57150" marR="0" algn="l">
                        <a:lnSpc>
                          <a:spcPct val="100000"/>
                        </a:lnSpc>
                        <a:spcBef>
                          <a:spcPts val="300"/>
                        </a:spcBef>
                        <a:spcAft>
                          <a:spcPts val="0"/>
                        </a:spcAft>
                        <a:tabLst>
                          <a:tab pos="228600" algn="l"/>
                        </a:tabLst>
                      </a:pPr>
                      <a:r>
                        <a:rPr lang="en-CA" sz="1600">
                          <a:effectLst/>
                        </a:rPr>
                        <a:t>PowerPoint Presentation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113030" marR="0" algn="just">
                        <a:lnSpc>
                          <a:spcPct val="100000"/>
                        </a:lnSpc>
                        <a:spcBef>
                          <a:spcPts val="300"/>
                        </a:spcBef>
                        <a:spcAft>
                          <a:spcPts val="0"/>
                        </a:spcAft>
                        <a:tabLst>
                          <a:tab pos="228600" algn="l"/>
                          <a:tab pos="457200" algn="l"/>
                        </a:tabLst>
                      </a:pPr>
                      <a:r>
                        <a:rPr lang="en-CA" sz="1600">
                          <a:effectLst/>
                        </a:rPr>
                        <a:t>.PPTX</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3340" marR="85725" algn="l">
                        <a:lnSpc>
                          <a:spcPct val="100000"/>
                        </a:lnSpc>
                        <a:spcBef>
                          <a:spcPts val="300"/>
                        </a:spcBef>
                        <a:spcAft>
                          <a:spcPts val="0"/>
                        </a:spcAft>
                        <a:tabLst>
                          <a:tab pos="228600" algn="l"/>
                        </a:tabLst>
                      </a:pPr>
                      <a:r>
                        <a:rPr lang="en-CA" sz="1600">
                          <a:effectLst/>
                        </a:rPr>
                        <a:t>Loại tập tin này là tùy chọn lưu mặc định trong PowerPoint 2007 trở lên.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97520954"/>
                  </a:ext>
                </a:extLst>
              </a:tr>
              <a:tr h="455414">
                <a:tc>
                  <a:txBody>
                    <a:bodyPr/>
                    <a:lstStyle/>
                    <a:p>
                      <a:pPr marL="57150" marR="0" algn="l">
                        <a:lnSpc>
                          <a:spcPct val="100000"/>
                        </a:lnSpc>
                        <a:spcBef>
                          <a:spcPts val="300"/>
                        </a:spcBef>
                        <a:spcAft>
                          <a:spcPts val="0"/>
                        </a:spcAft>
                        <a:tabLst>
                          <a:tab pos="228600" algn="l"/>
                        </a:tabLst>
                      </a:pPr>
                      <a:r>
                        <a:rPr lang="en-CA" sz="1600">
                          <a:effectLst/>
                        </a:rPr>
                        <a:t>PowerPoint Macro-Enabled Presentation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113030" marR="0" algn="just">
                        <a:lnSpc>
                          <a:spcPct val="100000"/>
                        </a:lnSpc>
                        <a:spcBef>
                          <a:spcPts val="300"/>
                        </a:spcBef>
                        <a:spcAft>
                          <a:spcPts val="0"/>
                        </a:spcAft>
                        <a:tabLst>
                          <a:tab pos="228600" algn="l"/>
                          <a:tab pos="457200" algn="l"/>
                        </a:tabLst>
                      </a:pPr>
                      <a:r>
                        <a:rPr lang="en-CA" sz="1600">
                          <a:effectLst/>
                        </a:rPr>
                        <a:t>.PPTM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3340" marR="85725" algn="just">
                        <a:lnSpc>
                          <a:spcPct val="100000"/>
                        </a:lnSpc>
                        <a:spcBef>
                          <a:spcPts val="300"/>
                        </a:spcBef>
                        <a:spcAft>
                          <a:spcPts val="0"/>
                        </a:spcAft>
                        <a:tabLst>
                          <a:tab pos="228600" algn="l"/>
                        </a:tabLst>
                      </a:pPr>
                      <a:r>
                        <a:rPr lang="en-CA" sz="1600">
                          <a:effectLst/>
                        </a:rPr>
                        <a:t>Loại tập tin lưu bài trình chiếu có sử dụng Macro</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25583913"/>
                  </a:ext>
                </a:extLst>
              </a:tr>
              <a:tr h="683121">
                <a:tc>
                  <a:txBody>
                    <a:bodyPr/>
                    <a:lstStyle/>
                    <a:p>
                      <a:pPr marL="57150" marR="0" algn="l">
                        <a:lnSpc>
                          <a:spcPct val="100000"/>
                        </a:lnSpc>
                        <a:spcBef>
                          <a:spcPts val="300"/>
                        </a:spcBef>
                        <a:spcAft>
                          <a:spcPts val="0"/>
                        </a:spcAft>
                        <a:tabLst>
                          <a:tab pos="228600" algn="l"/>
                        </a:tabLst>
                      </a:pPr>
                      <a:r>
                        <a:rPr lang="en-CA" sz="1600">
                          <a:effectLst/>
                        </a:rPr>
                        <a:t>PowerPoint 97–2003 Presentation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113030" marR="0" algn="just">
                        <a:lnSpc>
                          <a:spcPct val="100000"/>
                        </a:lnSpc>
                        <a:spcBef>
                          <a:spcPts val="300"/>
                        </a:spcBef>
                        <a:spcAft>
                          <a:spcPts val="0"/>
                        </a:spcAft>
                        <a:tabLst>
                          <a:tab pos="228600" algn="l"/>
                          <a:tab pos="457200" algn="l"/>
                        </a:tabLst>
                      </a:pPr>
                      <a:r>
                        <a:rPr lang="en-CA" sz="1600">
                          <a:effectLst/>
                        </a:rPr>
                        <a:t>.PPT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3340" marR="85725" algn="just">
                        <a:lnSpc>
                          <a:spcPct val="100000"/>
                        </a:lnSpc>
                        <a:spcBef>
                          <a:spcPts val="300"/>
                        </a:spcBef>
                        <a:spcAft>
                          <a:spcPts val="0"/>
                        </a:spcAft>
                        <a:tabLst>
                          <a:tab pos="228600" algn="l"/>
                        </a:tabLst>
                      </a:pPr>
                      <a:r>
                        <a:rPr lang="en-CA" sz="1600">
                          <a:effectLst/>
                        </a:rPr>
                        <a:t>Loại tập tin định dạng mặc định cho bài trình chiếu được tạo trong PowerPoint phiên bản 2003 trở về trước.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10100757"/>
                  </a:ext>
                </a:extLst>
              </a:tr>
              <a:tr h="227707">
                <a:tc>
                  <a:txBody>
                    <a:bodyPr/>
                    <a:lstStyle/>
                    <a:p>
                      <a:pPr marL="57150" marR="0" algn="l">
                        <a:lnSpc>
                          <a:spcPct val="100000"/>
                        </a:lnSpc>
                        <a:spcBef>
                          <a:spcPts val="300"/>
                        </a:spcBef>
                        <a:spcAft>
                          <a:spcPts val="0"/>
                        </a:spcAft>
                        <a:tabLst>
                          <a:tab pos="228600" algn="l"/>
                        </a:tabLst>
                      </a:pPr>
                      <a:r>
                        <a:rPr lang="en-CA" sz="1600">
                          <a:effectLst/>
                        </a:rPr>
                        <a:t>PowerPoint Template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113030" marR="0" algn="just">
                        <a:lnSpc>
                          <a:spcPct val="100000"/>
                        </a:lnSpc>
                        <a:spcBef>
                          <a:spcPts val="300"/>
                        </a:spcBef>
                        <a:spcAft>
                          <a:spcPts val="0"/>
                        </a:spcAft>
                        <a:tabLst>
                          <a:tab pos="228600" algn="l"/>
                          <a:tab pos="457200" algn="l"/>
                        </a:tabLst>
                      </a:pPr>
                      <a:r>
                        <a:rPr lang="en-CA" sz="1600">
                          <a:effectLst/>
                        </a:rPr>
                        <a:t>.POTX</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3340" marR="85725" algn="just">
                        <a:lnSpc>
                          <a:spcPct val="100000"/>
                        </a:lnSpc>
                        <a:spcBef>
                          <a:spcPts val="300"/>
                        </a:spcBef>
                        <a:spcAft>
                          <a:spcPts val="0"/>
                        </a:spcAft>
                        <a:tabLst>
                          <a:tab pos="228600" algn="l"/>
                        </a:tabLst>
                      </a:pPr>
                      <a:r>
                        <a:rPr lang="en-CA" sz="1600">
                          <a:effectLst/>
                        </a:rPr>
                        <a:t>Loại tập tin lưu bài trình chiếu dưới dạng mẫu.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61518536"/>
                  </a:ext>
                </a:extLst>
              </a:tr>
              <a:tr h="455414">
                <a:tc>
                  <a:txBody>
                    <a:bodyPr/>
                    <a:lstStyle/>
                    <a:p>
                      <a:pPr marL="57150" marR="0" algn="l">
                        <a:lnSpc>
                          <a:spcPct val="100000"/>
                        </a:lnSpc>
                        <a:spcBef>
                          <a:spcPts val="300"/>
                        </a:spcBef>
                        <a:spcAft>
                          <a:spcPts val="0"/>
                        </a:spcAft>
                        <a:tabLst>
                          <a:tab pos="228600" algn="l"/>
                        </a:tabLst>
                      </a:pPr>
                      <a:r>
                        <a:rPr lang="en-CA" sz="1600">
                          <a:effectLst/>
                        </a:rPr>
                        <a:t>PowerPoint Macro-Enabled Template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113030" marR="0" algn="just">
                        <a:lnSpc>
                          <a:spcPct val="100000"/>
                        </a:lnSpc>
                        <a:spcBef>
                          <a:spcPts val="300"/>
                        </a:spcBef>
                        <a:spcAft>
                          <a:spcPts val="0"/>
                        </a:spcAft>
                        <a:tabLst>
                          <a:tab pos="228600" algn="l"/>
                          <a:tab pos="457200" algn="l"/>
                        </a:tabLst>
                      </a:pPr>
                      <a:r>
                        <a:rPr lang="en-CA" sz="1600">
                          <a:effectLst/>
                        </a:rPr>
                        <a:t>.POTM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3340" marR="85725" algn="just">
                        <a:lnSpc>
                          <a:spcPct val="100000"/>
                        </a:lnSpc>
                        <a:spcBef>
                          <a:spcPts val="300"/>
                        </a:spcBef>
                        <a:spcAft>
                          <a:spcPts val="0"/>
                        </a:spcAft>
                        <a:tabLst>
                          <a:tab pos="228600" algn="l"/>
                        </a:tabLst>
                      </a:pPr>
                      <a:r>
                        <a:rPr lang="en-CA" sz="1600">
                          <a:effectLst/>
                        </a:rPr>
                        <a:t>Loại tập tin lưu bài trình chiếu dưới dạng mẫu và có Macro.</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02906337"/>
                  </a:ext>
                </a:extLst>
              </a:tr>
              <a:tr h="455414">
                <a:tc>
                  <a:txBody>
                    <a:bodyPr/>
                    <a:lstStyle/>
                    <a:p>
                      <a:pPr marL="57150" marR="0" algn="l">
                        <a:lnSpc>
                          <a:spcPct val="100000"/>
                        </a:lnSpc>
                        <a:spcBef>
                          <a:spcPts val="300"/>
                        </a:spcBef>
                        <a:spcAft>
                          <a:spcPts val="0"/>
                        </a:spcAft>
                        <a:tabLst>
                          <a:tab pos="228600" algn="l"/>
                        </a:tabLst>
                      </a:pPr>
                      <a:r>
                        <a:rPr lang="en-CA" sz="1600">
                          <a:effectLst/>
                        </a:rPr>
                        <a:t>PowerPoint 97–2003 Template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113030" marR="0" algn="just">
                        <a:lnSpc>
                          <a:spcPct val="100000"/>
                        </a:lnSpc>
                        <a:spcBef>
                          <a:spcPts val="300"/>
                        </a:spcBef>
                        <a:spcAft>
                          <a:spcPts val="0"/>
                        </a:spcAft>
                        <a:tabLst>
                          <a:tab pos="228600" algn="l"/>
                          <a:tab pos="457200" algn="l"/>
                        </a:tabLst>
                      </a:pPr>
                      <a:r>
                        <a:rPr lang="en-CA" sz="1600">
                          <a:effectLst/>
                        </a:rPr>
                        <a:t>.POT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3340" marR="85725" algn="just">
                        <a:lnSpc>
                          <a:spcPct val="100000"/>
                        </a:lnSpc>
                        <a:spcBef>
                          <a:spcPts val="300"/>
                        </a:spcBef>
                        <a:spcAft>
                          <a:spcPts val="0"/>
                        </a:spcAft>
                        <a:tabLst>
                          <a:tab pos="228600" algn="l"/>
                        </a:tabLst>
                      </a:pPr>
                      <a:r>
                        <a:rPr lang="en-CA" sz="1600">
                          <a:effectLst/>
                        </a:rPr>
                        <a:t>Loại tập tin lưu bài trình chiếu dưới dạng mẫu trong PowerPoint 97 đến 2003.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37391428"/>
                  </a:ext>
                </a:extLst>
              </a:tr>
              <a:tr h="455414">
                <a:tc>
                  <a:txBody>
                    <a:bodyPr/>
                    <a:lstStyle/>
                    <a:p>
                      <a:pPr marL="57150" marR="0" algn="l">
                        <a:lnSpc>
                          <a:spcPct val="100000"/>
                        </a:lnSpc>
                        <a:spcBef>
                          <a:spcPts val="300"/>
                        </a:spcBef>
                        <a:spcAft>
                          <a:spcPts val="0"/>
                        </a:spcAft>
                        <a:tabLst>
                          <a:tab pos="228600" algn="l"/>
                        </a:tabLst>
                      </a:pPr>
                      <a:r>
                        <a:rPr lang="en-CA" sz="1600">
                          <a:effectLst/>
                        </a:rPr>
                        <a:t>PowerPoint Show</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113030" marR="0" algn="just">
                        <a:lnSpc>
                          <a:spcPct val="100000"/>
                        </a:lnSpc>
                        <a:spcBef>
                          <a:spcPts val="300"/>
                        </a:spcBef>
                        <a:spcAft>
                          <a:spcPts val="0"/>
                        </a:spcAft>
                        <a:tabLst>
                          <a:tab pos="228600" algn="l"/>
                          <a:tab pos="457200" algn="l"/>
                        </a:tabLst>
                      </a:pPr>
                      <a:r>
                        <a:rPr lang="en-CA" sz="1600">
                          <a:effectLst/>
                        </a:rPr>
                        <a:t>.PPSX</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3340" marR="85725" algn="just">
                        <a:lnSpc>
                          <a:spcPct val="100000"/>
                        </a:lnSpc>
                        <a:spcBef>
                          <a:spcPts val="300"/>
                        </a:spcBef>
                        <a:spcAft>
                          <a:spcPts val="0"/>
                        </a:spcAft>
                        <a:tabLst>
                          <a:tab pos="228600" algn="l"/>
                        </a:tabLst>
                      </a:pPr>
                      <a:r>
                        <a:rPr lang="en-CA" sz="1600">
                          <a:effectLst/>
                        </a:rPr>
                        <a:t>Loại tập tin này lưu bài trình chiếu dưới dạng trình chiếu.</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50628296"/>
                  </a:ext>
                </a:extLst>
              </a:tr>
            </a:tbl>
          </a:graphicData>
        </a:graphic>
      </p:graphicFrame>
    </p:spTree>
    <p:extLst>
      <p:ext uri="{BB962C8B-B14F-4D97-AF65-F5344CB8AC3E}">
        <p14:creationId xmlns:p14="http://schemas.microsoft.com/office/powerpoint/2010/main" val="24630841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t>
            </a:r>
            <a:r>
              <a:rPr lang="vi-VN"/>
              <a:t>ư</a:t>
            </a:r>
            <a:r>
              <a:rPr lang="en-US"/>
              <a:t>u tập tin trình chiếu</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27</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p:txBody>
          <a:bodyPr/>
          <a:lstStyle/>
          <a:p>
            <a:endParaRPr lang="en-US"/>
          </a:p>
        </p:txBody>
      </p:sp>
      <p:graphicFrame>
        <p:nvGraphicFramePr>
          <p:cNvPr id="3" name="Table 2">
            <a:extLst>
              <a:ext uri="{FF2B5EF4-FFF2-40B4-BE49-F238E27FC236}">
                <a16:creationId xmlns:a16="http://schemas.microsoft.com/office/drawing/2014/main" id="{95A262C2-5155-4D81-8DE4-F21E97E0A80F}"/>
              </a:ext>
            </a:extLst>
          </p:cNvPr>
          <p:cNvGraphicFramePr>
            <a:graphicFrameLocks noGrp="1"/>
          </p:cNvGraphicFramePr>
          <p:nvPr>
            <p:extLst>
              <p:ext uri="{D42A27DB-BD31-4B8C-83A1-F6EECF244321}">
                <p14:modId xmlns:p14="http://schemas.microsoft.com/office/powerpoint/2010/main" val="2216362002"/>
              </p:ext>
            </p:extLst>
          </p:nvPr>
        </p:nvGraphicFramePr>
        <p:xfrm>
          <a:off x="395208" y="984467"/>
          <a:ext cx="8229600" cy="3665220"/>
        </p:xfrm>
        <a:graphic>
          <a:graphicData uri="http://schemas.openxmlformats.org/drawingml/2006/table">
            <a:tbl>
              <a:tblPr firstRow="1" firstCol="1" bandRow="1">
                <a:tableStyleId>{5C22544A-7EE6-4342-B048-85BDC9FD1C3A}</a:tableStyleId>
              </a:tblPr>
              <a:tblGrid>
                <a:gridCol w="2650518">
                  <a:extLst>
                    <a:ext uri="{9D8B030D-6E8A-4147-A177-3AD203B41FA5}">
                      <a16:colId xmlns:a16="http://schemas.microsoft.com/office/drawing/2014/main" val="2086889905"/>
                    </a:ext>
                  </a:extLst>
                </a:gridCol>
                <a:gridCol w="1091390">
                  <a:extLst>
                    <a:ext uri="{9D8B030D-6E8A-4147-A177-3AD203B41FA5}">
                      <a16:colId xmlns:a16="http://schemas.microsoft.com/office/drawing/2014/main" val="2713648915"/>
                    </a:ext>
                  </a:extLst>
                </a:gridCol>
                <a:gridCol w="4487692">
                  <a:extLst>
                    <a:ext uri="{9D8B030D-6E8A-4147-A177-3AD203B41FA5}">
                      <a16:colId xmlns:a16="http://schemas.microsoft.com/office/drawing/2014/main" val="1437642448"/>
                    </a:ext>
                  </a:extLst>
                </a:gridCol>
              </a:tblGrid>
              <a:tr h="571500">
                <a:tc>
                  <a:txBody>
                    <a:bodyPr/>
                    <a:lstStyle/>
                    <a:p>
                      <a:pPr marL="57150" marR="0" algn="l">
                        <a:lnSpc>
                          <a:spcPct val="100000"/>
                        </a:lnSpc>
                        <a:spcBef>
                          <a:spcPts val="300"/>
                        </a:spcBef>
                        <a:spcAft>
                          <a:spcPts val="0"/>
                        </a:spcAft>
                        <a:tabLst>
                          <a:tab pos="228600" algn="l"/>
                        </a:tabLst>
                      </a:pPr>
                      <a:r>
                        <a:rPr lang="en-CA" sz="1600">
                          <a:effectLst/>
                        </a:rPr>
                        <a:t>PowerPoint Macro-Enabled Show</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113030" marR="0" algn="just">
                        <a:lnSpc>
                          <a:spcPct val="100000"/>
                        </a:lnSpc>
                        <a:spcBef>
                          <a:spcPts val="300"/>
                        </a:spcBef>
                        <a:spcAft>
                          <a:spcPts val="0"/>
                        </a:spcAft>
                        <a:tabLst>
                          <a:tab pos="228600" algn="l"/>
                          <a:tab pos="457200" algn="l"/>
                        </a:tabLst>
                      </a:pPr>
                      <a:r>
                        <a:rPr lang="en-CA" sz="1600">
                          <a:effectLst/>
                        </a:rPr>
                        <a:t>.PPSM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3340" marR="85725" algn="just">
                        <a:lnSpc>
                          <a:spcPct val="100000"/>
                        </a:lnSpc>
                        <a:spcBef>
                          <a:spcPts val="300"/>
                        </a:spcBef>
                        <a:spcAft>
                          <a:spcPts val="0"/>
                        </a:spcAft>
                        <a:tabLst>
                          <a:tab pos="228600" algn="l"/>
                        </a:tabLst>
                      </a:pPr>
                      <a:r>
                        <a:rPr lang="en-CA" sz="1600">
                          <a:effectLst/>
                        </a:rPr>
                        <a:t>Loại tập tin lưu bài trình chiếu dưới dạng trình chiếu với các Macro.</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6954081"/>
                  </a:ext>
                </a:extLst>
              </a:tr>
              <a:tr h="571500">
                <a:tc>
                  <a:txBody>
                    <a:bodyPr/>
                    <a:lstStyle/>
                    <a:p>
                      <a:pPr marL="57150" marR="0" algn="l">
                        <a:lnSpc>
                          <a:spcPct val="100000"/>
                        </a:lnSpc>
                        <a:spcBef>
                          <a:spcPts val="300"/>
                        </a:spcBef>
                        <a:spcAft>
                          <a:spcPts val="0"/>
                        </a:spcAft>
                        <a:tabLst>
                          <a:tab pos="228600" algn="l"/>
                        </a:tabLst>
                      </a:pPr>
                      <a:r>
                        <a:rPr lang="en-CA" sz="1600">
                          <a:effectLst/>
                        </a:rPr>
                        <a:t>PowerPoint 97–2003 Show</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113030" marR="0" algn="just">
                        <a:lnSpc>
                          <a:spcPct val="100000"/>
                        </a:lnSpc>
                        <a:spcBef>
                          <a:spcPts val="300"/>
                        </a:spcBef>
                        <a:spcAft>
                          <a:spcPts val="0"/>
                        </a:spcAft>
                        <a:tabLst>
                          <a:tab pos="228600" algn="l"/>
                          <a:tab pos="457200" algn="l"/>
                        </a:tabLst>
                      </a:pPr>
                      <a:r>
                        <a:rPr lang="en-CA" sz="1600">
                          <a:effectLst/>
                        </a:rPr>
                        <a:t>.PPS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3340" marR="85725" algn="just">
                        <a:lnSpc>
                          <a:spcPct val="100000"/>
                        </a:lnSpc>
                        <a:spcBef>
                          <a:spcPts val="300"/>
                        </a:spcBef>
                        <a:spcAft>
                          <a:spcPts val="0"/>
                        </a:spcAft>
                        <a:tabLst>
                          <a:tab pos="228600" algn="l"/>
                        </a:tabLst>
                      </a:pPr>
                      <a:r>
                        <a:rPr lang="en-CA" sz="1600">
                          <a:effectLst/>
                        </a:rPr>
                        <a:t>Loại tập tin lưu bài trình chiếu dưới dạng trình chiếu trong PowerPoint 97 đến 2003.</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20953564"/>
                  </a:ext>
                </a:extLst>
              </a:tr>
              <a:tr h="857249">
                <a:tc>
                  <a:txBody>
                    <a:bodyPr/>
                    <a:lstStyle/>
                    <a:p>
                      <a:pPr marL="57150" marR="0" algn="just">
                        <a:lnSpc>
                          <a:spcPct val="100000"/>
                        </a:lnSpc>
                        <a:spcBef>
                          <a:spcPts val="300"/>
                        </a:spcBef>
                        <a:spcAft>
                          <a:spcPts val="0"/>
                        </a:spcAft>
                        <a:tabLst>
                          <a:tab pos="228600" algn="l"/>
                        </a:tabLst>
                      </a:pPr>
                      <a:r>
                        <a:rPr lang="en-CA" sz="1600">
                          <a:effectLst/>
                        </a:rPr>
                        <a:t>PowerPoint Add-In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113030" marR="0" algn="just">
                        <a:lnSpc>
                          <a:spcPct val="100000"/>
                        </a:lnSpc>
                        <a:spcBef>
                          <a:spcPts val="300"/>
                        </a:spcBef>
                        <a:spcAft>
                          <a:spcPts val="0"/>
                        </a:spcAft>
                        <a:tabLst>
                          <a:tab pos="228600" algn="l"/>
                          <a:tab pos="457200" algn="l"/>
                        </a:tabLst>
                      </a:pPr>
                      <a:r>
                        <a:rPr lang="en-CA" sz="1600">
                          <a:effectLst/>
                        </a:rPr>
                        <a:t>.PPAM</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3340" marR="85725" algn="just">
                        <a:lnSpc>
                          <a:spcPct val="100000"/>
                        </a:lnSpc>
                        <a:spcBef>
                          <a:spcPts val="300"/>
                        </a:spcBef>
                        <a:spcAft>
                          <a:spcPts val="0"/>
                        </a:spcAft>
                        <a:tabLst>
                          <a:tab pos="228600" algn="l"/>
                        </a:tabLst>
                      </a:pPr>
                      <a:r>
                        <a:rPr lang="en-CA" sz="1600">
                          <a:effectLst/>
                        </a:rPr>
                        <a:t>Loại tập tin lưu bài trình chiếu dưới dạng bổ trợ bao gồm các lệnh tùy chỉnh hoặc mã VBA. Thường được sử dụng trong PowerPoint 2007 hoặc phiên bản mới hơn.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8635978"/>
                  </a:ext>
                </a:extLst>
              </a:tr>
              <a:tr h="857249">
                <a:tc>
                  <a:txBody>
                    <a:bodyPr/>
                    <a:lstStyle/>
                    <a:p>
                      <a:pPr marL="57150" marR="0" algn="just">
                        <a:lnSpc>
                          <a:spcPct val="100000"/>
                        </a:lnSpc>
                        <a:spcBef>
                          <a:spcPts val="300"/>
                        </a:spcBef>
                        <a:spcAft>
                          <a:spcPts val="0"/>
                        </a:spcAft>
                        <a:tabLst>
                          <a:tab pos="228600" algn="l"/>
                        </a:tabLst>
                      </a:pPr>
                      <a:r>
                        <a:rPr lang="en-CA" sz="1600">
                          <a:effectLst/>
                        </a:rPr>
                        <a:t>PowerPoint 97–2003 Add-In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113030" marR="0" algn="just">
                        <a:lnSpc>
                          <a:spcPct val="100000"/>
                        </a:lnSpc>
                        <a:spcBef>
                          <a:spcPts val="300"/>
                        </a:spcBef>
                        <a:spcAft>
                          <a:spcPts val="0"/>
                        </a:spcAft>
                        <a:tabLst>
                          <a:tab pos="228600" algn="l"/>
                          <a:tab pos="457200" algn="l"/>
                        </a:tabLst>
                      </a:pPr>
                      <a:r>
                        <a:rPr lang="en-CA" sz="1600">
                          <a:effectLst/>
                        </a:rPr>
                        <a:t>.PPA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3340" marR="85725" algn="just">
                        <a:lnSpc>
                          <a:spcPct val="100000"/>
                        </a:lnSpc>
                        <a:spcBef>
                          <a:spcPts val="300"/>
                        </a:spcBef>
                        <a:spcAft>
                          <a:spcPts val="0"/>
                        </a:spcAft>
                        <a:tabLst>
                          <a:tab pos="228600" algn="l"/>
                        </a:tabLst>
                      </a:pPr>
                      <a:r>
                        <a:rPr lang="en-CA" sz="1600">
                          <a:effectLst/>
                        </a:rPr>
                        <a:t>Loại tập tin lưu bài trình chiếu dưới dạng bổ trợ có thể mở trong PowerPoint 97 đến 2003. Thường được sử dụng trong PowerPoint 2003 hoặc phiên bản cũ hơn.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23990224"/>
                  </a:ext>
                </a:extLst>
              </a:tr>
              <a:tr h="571500">
                <a:tc>
                  <a:txBody>
                    <a:bodyPr/>
                    <a:lstStyle/>
                    <a:p>
                      <a:pPr marL="57150" marR="0" algn="just">
                        <a:lnSpc>
                          <a:spcPct val="100000"/>
                        </a:lnSpc>
                        <a:spcBef>
                          <a:spcPts val="300"/>
                        </a:spcBef>
                        <a:spcAft>
                          <a:spcPts val="0"/>
                        </a:spcAft>
                        <a:tabLst>
                          <a:tab pos="228600" algn="l"/>
                        </a:tabLst>
                      </a:pPr>
                      <a:r>
                        <a:rPr lang="en-CA" sz="1600">
                          <a:effectLst/>
                        </a:rPr>
                        <a:t>PowerPoint XML Presentation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113030" marR="0" algn="just">
                        <a:lnSpc>
                          <a:spcPct val="100000"/>
                        </a:lnSpc>
                        <a:spcBef>
                          <a:spcPts val="300"/>
                        </a:spcBef>
                        <a:spcAft>
                          <a:spcPts val="0"/>
                        </a:spcAft>
                        <a:tabLst>
                          <a:tab pos="228600" algn="l"/>
                          <a:tab pos="457200" algn="l"/>
                        </a:tabLst>
                      </a:pPr>
                      <a:r>
                        <a:rPr lang="en-CA" sz="1600">
                          <a:effectLst/>
                        </a:rPr>
                        <a:t>.XML</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53340" marR="85725" algn="just">
                        <a:lnSpc>
                          <a:spcPct val="100000"/>
                        </a:lnSpc>
                        <a:spcBef>
                          <a:spcPts val="300"/>
                        </a:spcBef>
                        <a:spcAft>
                          <a:spcPts val="0"/>
                        </a:spcAft>
                        <a:tabLst>
                          <a:tab pos="228600" algn="l"/>
                        </a:tabLst>
                      </a:pPr>
                      <a:r>
                        <a:rPr lang="en-CA" sz="1600">
                          <a:effectLst/>
                        </a:rPr>
                        <a:t>Loại tập tin lưu bài trình chiếu ở định dạng XML để sử dụng trong hệ thống lưu trữ thông tin XML.</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55620983"/>
                  </a:ext>
                </a:extLst>
              </a:tr>
            </a:tbl>
          </a:graphicData>
        </a:graphic>
      </p:graphicFrame>
    </p:spTree>
    <p:extLst>
      <p:ext uri="{BB962C8B-B14F-4D97-AF65-F5344CB8AC3E}">
        <p14:creationId xmlns:p14="http://schemas.microsoft.com/office/powerpoint/2010/main" val="3019044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Tính t</a:t>
            </a:r>
            <a:r>
              <a:rPr lang="vi-VN"/>
              <a:t>ư</a:t>
            </a:r>
            <a:r>
              <a:rPr lang="en-US"/>
              <a:t>ơng thích giữa các phiên bản</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28</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a:xfrm>
            <a:off x="0" y="819150"/>
            <a:ext cx="9143999" cy="3688557"/>
          </a:xfrm>
        </p:spPr>
        <p:txBody>
          <a:bodyPr/>
          <a:lstStyle/>
          <a:p>
            <a:r>
              <a:rPr lang="en-US"/>
              <a:t>Khi lưu tập tin ở định dạng khác với </a:t>
            </a:r>
            <a:r>
              <a:rPr lang="en-US" b="1"/>
              <a:t>PowerPoint 2016</a:t>
            </a:r>
            <a:r>
              <a:rPr lang="en-US"/>
              <a:t>, bạn có thể gặp khó khăn như: </a:t>
            </a:r>
          </a:p>
          <a:p>
            <a:pPr lvl="1"/>
            <a:r>
              <a:rPr lang="en-US"/>
              <a:t>Định dạng hiển thị sai </a:t>
            </a:r>
          </a:p>
          <a:p>
            <a:pPr lvl="1"/>
            <a:r>
              <a:rPr lang="en-US"/>
              <a:t>Sơ đồ không thể thay đổi. </a:t>
            </a:r>
          </a:p>
          <a:p>
            <a:r>
              <a:rPr lang="en-US"/>
              <a:t>Vấn đề này là do PowerPoint luôn đảm bảo tập tin vẫn tương thích với phiên bản PowerPoint tạo ra nó. </a:t>
            </a:r>
          </a:p>
          <a:p>
            <a:r>
              <a:rPr lang="en-US"/>
              <a:t>Nếu tập tin đang sử dụng có định dạng ở các phiên bản trước đó, thì trên thanh tiêu đề sẽ hiển thị [</a:t>
            </a:r>
            <a:r>
              <a:rPr lang="en-US" b="1"/>
              <a:t>Compatibility Mode]</a:t>
            </a:r>
            <a:r>
              <a:rPr lang="en-US"/>
              <a:t> bên cạnh tên tập tin. Đồng thời,  tùy chọn </a:t>
            </a:r>
            <a:r>
              <a:rPr lang="en-US" b="1"/>
              <a:t>Convert</a:t>
            </a:r>
            <a:r>
              <a:rPr lang="en-US"/>
              <a:t> sẽ hiển thị trên </a:t>
            </a:r>
            <a:r>
              <a:rPr lang="en-US" b="1"/>
              <a:t>Backstage View</a:t>
            </a:r>
            <a:r>
              <a:rPr lang="en-US"/>
              <a:t> ở thẻ </a:t>
            </a:r>
            <a:r>
              <a:rPr lang="en-US" b="1"/>
              <a:t>Info.</a:t>
            </a:r>
            <a:endParaRPr lang="en-US"/>
          </a:p>
          <a:p>
            <a:endParaRPr lang="en-US"/>
          </a:p>
        </p:txBody>
      </p:sp>
      <p:pic>
        <p:nvPicPr>
          <p:cNvPr id="9" name="Picture 8">
            <a:extLst>
              <a:ext uri="{FF2B5EF4-FFF2-40B4-BE49-F238E27FC236}">
                <a16:creationId xmlns:a16="http://schemas.microsoft.com/office/drawing/2014/main" id="{3E1DF2A9-C6D7-425C-A837-F15B7B1F0B7E}"/>
              </a:ext>
            </a:extLst>
          </p:cNvPr>
          <p:cNvPicPr/>
          <p:nvPr/>
        </p:nvPicPr>
        <p:blipFill rotWithShape="1">
          <a:blip r:embed="rId3" cstate="print">
            <a:extLst>
              <a:ext uri="{28A0092B-C50C-407E-A947-70E740481C1C}">
                <a14:useLocalDpi xmlns:a14="http://schemas.microsoft.com/office/drawing/2010/main" val="0"/>
              </a:ext>
            </a:extLst>
          </a:blip>
          <a:srcRect r="1793" b="42923"/>
          <a:stretch/>
        </p:blipFill>
        <p:spPr bwMode="auto">
          <a:xfrm>
            <a:off x="6766560" y="1311910"/>
            <a:ext cx="2212657" cy="1170079"/>
          </a:xfrm>
          <a:prstGeom prst="rect">
            <a:avLst/>
          </a:prstGeom>
          <a:noFill/>
        </p:spPr>
      </p:pic>
    </p:spTree>
    <p:extLst>
      <p:ext uri="{BB962C8B-B14F-4D97-AF65-F5344CB8AC3E}">
        <p14:creationId xmlns:p14="http://schemas.microsoft.com/office/powerpoint/2010/main" val="11685876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Tùy chỉnh thuộc tính bài trình chiếu</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29</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a:xfrm>
            <a:off x="457201" y="1304082"/>
            <a:ext cx="4785360" cy="3203625"/>
          </a:xfrm>
        </p:spPr>
        <p:txBody>
          <a:bodyPr/>
          <a:lstStyle/>
          <a:p>
            <a:r>
              <a:rPr lang="en-US"/>
              <a:t>Thuộc tính của tập tin giúp xác định thông tin của tập tin và giúp cho tập tin dễ tìm hơn. </a:t>
            </a:r>
          </a:p>
          <a:p>
            <a:r>
              <a:rPr lang="en-US"/>
              <a:t>Ngoài ra, bạn có thể tạo một thuộc tính mới cho tập tin trình chiếu (</a:t>
            </a:r>
            <a:r>
              <a:rPr lang="en-US" b="1"/>
              <a:t>Custom Property</a:t>
            </a:r>
            <a:r>
              <a:rPr lang="en-US"/>
              <a:t>) tùy thuộc vào nhu cầu cầu cụ thể của tập tin.</a:t>
            </a:r>
          </a:p>
          <a:p>
            <a:endParaRPr lang="en-US"/>
          </a:p>
        </p:txBody>
      </p:sp>
      <p:pic>
        <p:nvPicPr>
          <p:cNvPr id="12" name="Picture 11">
            <a:extLst>
              <a:ext uri="{FF2B5EF4-FFF2-40B4-BE49-F238E27FC236}">
                <a16:creationId xmlns:a16="http://schemas.microsoft.com/office/drawing/2014/main" id="{4017A345-AF76-41E3-B935-31A2D44732B9}"/>
              </a:ext>
            </a:extLst>
          </p:cNvPr>
          <p:cNvPicPr/>
          <p:nvPr/>
        </p:nvPicPr>
        <p:blipFill>
          <a:blip r:embed="rId3">
            <a:extLst>
              <a:ext uri="{28A0092B-C50C-407E-A947-70E740481C1C}">
                <a14:useLocalDpi xmlns:a14="http://schemas.microsoft.com/office/drawing/2010/main" val="0"/>
              </a:ext>
            </a:extLst>
          </a:blip>
          <a:stretch>
            <a:fillRect/>
          </a:stretch>
        </p:blipFill>
        <p:spPr>
          <a:xfrm>
            <a:off x="5668078" y="876937"/>
            <a:ext cx="1770244" cy="2675890"/>
          </a:xfrm>
          <a:prstGeom prst="rect">
            <a:avLst/>
          </a:prstGeom>
        </p:spPr>
      </p:pic>
      <p:pic>
        <p:nvPicPr>
          <p:cNvPr id="13" name="Picture 12">
            <a:extLst>
              <a:ext uri="{FF2B5EF4-FFF2-40B4-BE49-F238E27FC236}">
                <a16:creationId xmlns:a16="http://schemas.microsoft.com/office/drawing/2014/main" id="{C7692436-BD7F-4AE6-9D3F-FB36EB35C067}"/>
              </a:ext>
            </a:extLst>
          </p:cNvPr>
          <p:cNvPicPr/>
          <p:nvPr/>
        </p:nvPicPr>
        <p:blipFill>
          <a:blip r:embed="rId4">
            <a:extLst>
              <a:ext uri="{28A0092B-C50C-407E-A947-70E740481C1C}">
                <a14:useLocalDpi xmlns:a14="http://schemas.microsoft.com/office/drawing/2010/main" val="0"/>
              </a:ext>
            </a:extLst>
          </a:blip>
          <a:stretch>
            <a:fillRect/>
          </a:stretch>
        </p:blipFill>
        <p:spPr>
          <a:xfrm>
            <a:off x="7003416" y="2280602"/>
            <a:ext cx="1970405" cy="2428875"/>
          </a:xfrm>
          <a:prstGeom prst="rect">
            <a:avLst/>
          </a:prstGeom>
        </p:spPr>
      </p:pic>
    </p:spTree>
    <p:extLst>
      <p:ext uri="{BB962C8B-B14F-4D97-AF65-F5344CB8AC3E}">
        <p14:creationId xmlns:p14="http://schemas.microsoft.com/office/powerpoint/2010/main" val="8173110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Mục</a:t>
            </a:r>
            <a:r>
              <a:rPr lang="en-US" dirty="0"/>
              <a:t> </a:t>
            </a:r>
            <a:r>
              <a:rPr lang="en-US" dirty="0" err="1"/>
              <a:t>tiêu</a:t>
            </a:r>
            <a:r>
              <a:rPr lang="en-US" dirty="0"/>
              <a:t> </a:t>
            </a:r>
            <a:r>
              <a:rPr lang="en-US" dirty="0" err="1"/>
              <a:t>bài</a:t>
            </a:r>
            <a:r>
              <a:rPr lang="en-US" dirty="0"/>
              <a:t> </a:t>
            </a:r>
            <a:r>
              <a:rPr lang="en-US" dirty="0" err="1"/>
              <a:t>học</a:t>
            </a:r>
            <a:endParaRPr lang="en-US" dirty="0"/>
          </a:p>
        </p:txBody>
      </p:sp>
      <p:sp>
        <p:nvSpPr>
          <p:cNvPr id="3" name="Content Placeholder 2"/>
          <p:cNvSpPr>
            <a:spLocks noGrp="1"/>
          </p:cNvSpPr>
          <p:nvPr>
            <p:ph type="body" sz="quarter" idx="13"/>
          </p:nvPr>
        </p:nvSpPr>
        <p:spPr>
          <a:xfrm>
            <a:off x="457200" y="925417"/>
            <a:ext cx="8229600" cy="3627533"/>
          </a:xfrm>
        </p:spPr>
        <p:txBody>
          <a:bodyPr anchor="ctr"/>
          <a:lstStyle/>
          <a:p>
            <a:pPr>
              <a:lnSpc>
                <a:spcPct val="150000"/>
              </a:lnSpc>
            </a:pPr>
            <a:r>
              <a:rPr lang="en-US"/>
              <a:t>Microsoft PowerPoint là </a:t>
            </a:r>
            <a:r>
              <a:rPr lang="en-US" dirty="0" err="1"/>
              <a:t>gì</a:t>
            </a:r>
            <a:r>
              <a:rPr lang="en-US" dirty="0"/>
              <a:t>?</a:t>
            </a:r>
          </a:p>
          <a:p>
            <a:pPr>
              <a:lnSpc>
                <a:spcPct val="150000"/>
              </a:lnSpc>
            </a:pPr>
            <a:r>
              <a:rPr lang="en-US" dirty="0" err="1"/>
              <a:t>Các</a:t>
            </a:r>
            <a:r>
              <a:rPr lang="en-US" dirty="0"/>
              <a:t> </a:t>
            </a:r>
            <a:r>
              <a:rPr lang="en-US" dirty="0" err="1"/>
              <a:t>chức</a:t>
            </a:r>
            <a:r>
              <a:rPr lang="en-US" dirty="0"/>
              <a:t> </a:t>
            </a:r>
            <a:r>
              <a:rPr lang="en-US" dirty="0" err="1"/>
              <a:t>năng</a:t>
            </a:r>
            <a:r>
              <a:rPr lang="en-US" dirty="0"/>
              <a:t> </a:t>
            </a:r>
            <a:r>
              <a:rPr lang="en-US" err="1"/>
              <a:t>của</a:t>
            </a:r>
            <a:r>
              <a:rPr lang="en-US"/>
              <a:t> PowerPoint </a:t>
            </a:r>
            <a:r>
              <a:rPr lang="en-US" dirty="0"/>
              <a:t>2016</a:t>
            </a:r>
          </a:p>
          <a:p>
            <a:pPr>
              <a:lnSpc>
                <a:spcPct val="150000"/>
              </a:lnSpc>
            </a:pPr>
            <a:r>
              <a:rPr lang="en-US" dirty="0" err="1"/>
              <a:t>Các</a:t>
            </a:r>
            <a:r>
              <a:rPr lang="en-US" dirty="0"/>
              <a:t> </a:t>
            </a:r>
            <a:r>
              <a:rPr lang="en-US" dirty="0" err="1"/>
              <a:t>thành</a:t>
            </a:r>
            <a:r>
              <a:rPr lang="en-US" dirty="0"/>
              <a:t> </a:t>
            </a:r>
            <a:r>
              <a:rPr lang="en-US" dirty="0" err="1"/>
              <a:t>phần</a:t>
            </a:r>
            <a:r>
              <a:rPr lang="en-US" dirty="0"/>
              <a:t> </a:t>
            </a:r>
            <a:r>
              <a:rPr lang="en-US" dirty="0" err="1"/>
              <a:t>trong</a:t>
            </a:r>
            <a:r>
              <a:rPr lang="en-US" dirty="0"/>
              <a:t> </a:t>
            </a:r>
            <a:r>
              <a:rPr lang="en-US" dirty="0" err="1"/>
              <a:t>giao</a:t>
            </a:r>
            <a:r>
              <a:rPr lang="en-US" dirty="0"/>
              <a:t> </a:t>
            </a:r>
            <a:r>
              <a:rPr lang="en-US" err="1"/>
              <a:t>diện</a:t>
            </a:r>
            <a:r>
              <a:rPr lang="en-US"/>
              <a:t> PowerPoint </a:t>
            </a:r>
            <a:r>
              <a:rPr lang="en-US" dirty="0"/>
              <a:t>2016</a:t>
            </a:r>
          </a:p>
          <a:p>
            <a:pPr>
              <a:lnSpc>
                <a:spcPct val="150000"/>
              </a:lnSpc>
            </a:pPr>
            <a:r>
              <a:rPr lang="en-US" dirty="0" err="1"/>
              <a:t>Các</a:t>
            </a:r>
            <a:r>
              <a:rPr lang="en-US" dirty="0"/>
              <a:t> </a:t>
            </a:r>
            <a:r>
              <a:rPr lang="en-US" dirty="0" err="1"/>
              <a:t>thao</a:t>
            </a:r>
            <a:r>
              <a:rPr lang="en-US" dirty="0"/>
              <a:t> </a:t>
            </a:r>
            <a:r>
              <a:rPr lang="en-US" dirty="0" err="1"/>
              <a:t>tác</a:t>
            </a:r>
            <a:r>
              <a:rPr lang="en-US" dirty="0"/>
              <a:t> </a:t>
            </a:r>
            <a:r>
              <a:rPr lang="en-US" dirty="0" err="1"/>
              <a:t>lưu</a:t>
            </a:r>
            <a:r>
              <a:rPr lang="en-US" dirty="0"/>
              <a:t>, </a:t>
            </a:r>
            <a:r>
              <a:rPr lang="en-US" dirty="0" err="1"/>
              <a:t>mở</a:t>
            </a:r>
            <a:r>
              <a:rPr lang="en-US" dirty="0"/>
              <a:t>, </a:t>
            </a:r>
            <a:r>
              <a:rPr lang="en-US" dirty="0" err="1"/>
              <a:t>đóng</a:t>
            </a:r>
            <a:r>
              <a:rPr lang="en-US" dirty="0"/>
              <a:t> </a:t>
            </a:r>
            <a:r>
              <a:rPr lang="en-US" dirty="0" err="1"/>
              <a:t>tài</a:t>
            </a:r>
            <a:r>
              <a:rPr lang="en-US" dirty="0"/>
              <a:t> </a:t>
            </a:r>
            <a:r>
              <a:rPr lang="en-US" dirty="0" err="1"/>
              <a:t>liệu</a:t>
            </a:r>
            <a:endParaRPr lang="en-US" dirty="0"/>
          </a:p>
        </p:txBody>
      </p:sp>
      <p:sp>
        <p:nvSpPr>
          <p:cNvPr id="4" name="Date Placeholder 3"/>
          <p:cNvSpPr>
            <a:spLocks noGrp="1"/>
          </p:cNvSpPr>
          <p:nvPr>
            <p:ph type="dt" sz="half" idx="14"/>
          </p:nvPr>
        </p:nvSpPr>
        <p:spPr/>
        <p:txBody>
          <a:bodyPr/>
          <a:lstStyle/>
          <a:p>
            <a:fld id="{2128FE97-7DB6-4A20-8E18-1507437E67B9}" type="datetime1">
              <a:rPr lang="en-US" smtClean="0"/>
              <a:t>8/27/2021</a:t>
            </a:fld>
            <a:endParaRPr lang="en-US"/>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3</a:t>
            </a:fld>
            <a:endParaRPr lang="en-US"/>
          </a:p>
        </p:txBody>
      </p:sp>
    </p:spTree>
    <p:extLst>
      <p:ext uri="{BB962C8B-B14F-4D97-AF65-F5344CB8AC3E}">
        <p14:creationId xmlns:p14="http://schemas.microsoft.com/office/powerpoint/2010/main" val="3909331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Các chế độ xem của bài trình chiếu</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30</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a:xfrm>
            <a:off x="142240" y="977107"/>
            <a:ext cx="9001759" cy="2274094"/>
          </a:xfrm>
        </p:spPr>
        <p:txBody>
          <a:bodyPr/>
          <a:lstStyle/>
          <a:p>
            <a:r>
              <a:rPr lang="en-US"/>
              <a:t>Các chế độ xem bài trình chiếu (</a:t>
            </a:r>
            <a:r>
              <a:rPr lang="en-US" b="1"/>
              <a:t>View</a:t>
            </a:r>
            <a:r>
              <a:rPr lang="en-US"/>
              <a:t>) là nhóm tác vụ có thể thay đổi cách hiển thị để xem nội dung trên slide. Mỗi lựa chọn sẽ thay đổi cách PowerPoint hiển thị bài trình chiếu.</a:t>
            </a:r>
          </a:p>
          <a:p>
            <a:r>
              <a:rPr lang="en-US"/>
              <a:t>Bạn có thể thay đổi chế độ hiển thị bài trình chiếu bằng cách sử dụng các lệnh trên trên thẻ </a:t>
            </a:r>
            <a:r>
              <a:rPr lang="en-US" b="1"/>
              <a:t>View</a:t>
            </a:r>
            <a:r>
              <a:rPr lang="en-US"/>
              <a:t>, trong nhóm </a:t>
            </a:r>
            <a:r>
              <a:rPr lang="en-US" b="1"/>
              <a:t>Presentation Views</a:t>
            </a:r>
            <a:r>
              <a:rPr lang="en-US"/>
              <a:t>, hoặc các biểu tượng lệnh trên thanh trạng thái (</a:t>
            </a:r>
            <a:r>
              <a:rPr lang="en-US" b="1"/>
              <a:t>Status bar</a:t>
            </a:r>
            <a:r>
              <a:rPr lang="en-US"/>
              <a:t>)</a:t>
            </a:r>
          </a:p>
        </p:txBody>
      </p:sp>
      <p:pic>
        <p:nvPicPr>
          <p:cNvPr id="9" name="Picture 8">
            <a:extLst>
              <a:ext uri="{FF2B5EF4-FFF2-40B4-BE49-F238E27FC236}">
                <a16:creationId xmlns:a16="http://schemas.microsoft.com/office/drawing/2014/main" id="{7531B957-84C1-4611-A9BC-6D303FC7077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303711"/>
            <a:ext cx="6410915" cy="1411043"/>
          </a:xfrm>
          <a:prstGeom prst="rect">
            <a:avLst/>
          </a:prstGeom>
          <a:noFill/>
        </p:spPr>
      </p:pic>
    </p:spTree>
    <p:extLst>
      <p:ext uri="{BB962C8B-B14F-4D97-AF65-F5344CB8AC3E}">
        <p14:creationId xmlns:p14="http://schemas.microsoft.com/office/powerpoint/2010/main" val="10662228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Đóng bài trình chiếu</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31</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a:xfrm>
            <a:off x="142241" y="977106"/>
            <a:ext cx="4917440" cy="3790157"/>
          </a:xfrm>
        </p:spPr>
        <p:txBody>
          <a:bodyPr/>
          <a:lstStyle/>
          <a:p>
            <a:r>
              <a:rPr lang="en-US"/>
              <a:t>PowerPoint hiển thị mỗi tập tin trình chiếu trong mỗi cửa sổ riêng biệt. Khi hoàn tất việc xây dựng, hiệu chỉnh hoặc trình chiếu, bạn cần đóng bài trình chiếu hoặc ứng dụng PowerPoint. </a:t>
            </a:r>
          </a:p>
        </p:txBody>
      </p:sp>
      <p:pic>
        <p:nvPicPr>
          <p:cNvPr id="10" name="Picture 9">
            <a:extLst>
              <a:ext uri="{FF2B5EF4-FFF2-40B4-BE49-F238E27FC236}">
                <a16:creationId xmlns:a16="http://schemas.microsoft.com/office/drawing/2014/main" id="{83A168B6-1644-426A-BF5F-E17AFEF9216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59680" y="977105"/>
            <a:ext cx="3857623" cy="1674263"/>
          </a:xfrm>
          <a:prstGeom prst="rect">
            <a:avLst/>
          </a:prstGeom>
          <a:noFill/>
        </p:spPr>
      </p:pic>
      <p:pic>
        <p:nvPicPr>
          <p:cNvPr id="11" name="Picture 10">
            <a:extLst>
              <a:ext uri="{FF2B5EF4-FFF2-40B4-BE49-F238E27FC236}">
                <a16:creationId xmlns:a16="http://schemas.microsoft.com/office/drawing/2014/main" id="{614B38BE-187D-4939-B2D0-0E3554DCF167}"/>
              </a:ext>
            </a:extLst>
          </p:cNvPr>
          <p:cNvPicPr/>
          <p:nvPr/>
        </p:nvPicPr>
        <p:blipFill>
          <a:blip r:embed="rId4"/>
          <a:stretch>
            <a:fillRect/>
          </a:stretch>
        </p:blipFill>
        <p:spPr>
          <a:xfrm>
            <a:off x="5842951" y="3134995"/>
            <a:ext cx="2291080" cy="742950"/>
          </a:xfrm>
          <a:prstGeom prst="rect">
            <a:avLst/>
          </a:prstGeom>
        </p:spPr>
      </p:pic>
    </p:spTree>
    <p:extLst>
      <p:ext uri="{BB962C8B-B14F-4D97-AF65-F5344CB8AC3E}">
        <p14:creationId xmlns:p14="http://schemas.microsoft.com/office/powerpoint/2010/main" val="40853658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Mở bài trình chiếu</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32</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a:xfrm>
            <a:off x="142241" y="1259840"/>
            <a:ext cx="4917440" cy="3507423"/>
          </a:xfrm>
        </p:spPr>
        <p:txBody>
          <a:bodyPr/>
          <a:lstStyle/>
          <a:p>
            <a:r>
              <a:rPr lang="en-US"/>
              <a:t>Tùy theo nhu cầu cụ thể, bạn có thể mở một hoặc nhiều tập tin trình chiếu trong khi làm việc. </a:t>
            </a:r>
          </a:p>
          <a:p>
            <a:r>
              <a:rPr lang="en-US"/>
              <a:t>Bạn có thể mở tập tin trình chiếu từ màn hình </a:t>
            </a:r>
            <a:r>
              <a:rPr lang="en-US" b="1"/>
              <a:t>Backstage View</a:t>
            </a:r>
            <a:r>
              <a:rPr lang="en-US"/>
              <a:t> </a:t>
            </a:r>
          </a:p>
          <a:p>
            <a:r>
              <a:rPr lang="en-US"/>
              <a:t>Bạn có thể mở tập tin trình chiếu từ </a:t>
            </a:r>
            <a:r>
              <a:rPr lang="en-US" b="1"/>
              <a:t>Folder Explorer</a:t>
            </a:r>
            <a:r>
              <a:rPr lang="en-US"/>
              <a:t>.</a:t>
            </a:r>
          </a:p>
        </p:txBody>
      </p:sp>
      <p:pic>
        <p:nvPicPr>
          <p:cNvPr id="9" name="Picture 8">
            <a:extLst>
              <a:ext uri="{FF2B5EF4-FFF2-40B4-BE49-F238E27FC236}">
                <a16:creationId xmlns:a16="http://schemas.microsoft.com/office/drawing/2014/main" id="{BEF81969-E948-4DB1-85C4-DCA0DD67A75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204352" y="510012"/>
            <a:ext cx="3939648" cy="2158599"/>
          </a:xfrm>
          <a:prstGeom prst="rect">
            <a:avLst/>
          </a:prstGeom>
          <a:noFill/>
        </p:spPr>
      </p:pic>
      <p:pic>
        <p:nvPicPr>
          <p:cNvPr id="12" name="Picture 11">
            <a:extLst>
              <a:ext uri="{FF2B5EF4-FFF2-40B4-BE49-F238E27FC236}">
                <a16:creationId xmlns:a16="http://schemas.microsoft.com/office/drawing/2014/main" id="{D4AC4AA2-F371-4108-83DA-CF76B9BE132F}"/>
              </a:ext>
            </a:extLst>
          </p:cNvPr>
          <p:cNvPicPr/>
          <p:nvPr/>
        </p:nvPicPr>
        <p:blipFill>
          <a:blip r:embed="rId4">
            <a:extLst>
              <a:ext uri="{28A0092B-C50C-407E-A947-70E740481C1C}">
                <a14:useLocalDpi xmlns:a14="http://schemas.microsoft.com/office/drawing/2010/main" val="0"/>
              </a:ext>
            </a:extLst>
          </a:blip>
          <a:stretch>
            <a:fillRect/>
          </a:stretch>
        </p:blipFill>
        <p:spPr>
          <a:xfrm>
            <a:off x="5204352" y="2779714"/>
            <a:ext cx="3939648" cy="1987549"/>
          </a:xfrm>
          <a:prstGeom prst="rect">
            <a:avLst/>
          </a:prstGeom>
        </p:spPr>
      </p:pic>
    </p:spTree>
    <p:extLst>
      <p:ext uri="{BB962C8B-B14F-4D97-AF65-F5344CB8AC3E}">
        <p14:creationId xmlns:p14="http://schemas.microsoft.com/office/powerpoint/2010/main" val="4942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Tổng kết bài học</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33</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a:xfrm>
            <a:off x="670560" y="975360"/>
            <a:ext cx="8016239" cy="3791903"/>
          </a:xfrm>
        </p:spPr>
        <p:txBody>
          <a:bodyPr/>
          <a:lstStyle/>
          <a:p>
            <a:pPr lvl="0"/>
            <a:r>
              <a:rPr lang="vi-VN"/>
              <a:t>Các thức tạo bài trình chiếu và thiết lập các chế độ xem, kích thước slide, các tùy chỉnh thuộc tính tập tin, tính tương thích của bài trình chiếu trên từng phiên bản ứng dụng.</a:t>
            </a:r>
            <a:endParaRPr lang="en-US"/>
          </a:p>
          <a:p>
            <a:pPr lvl="0"/>
            <a:r>
              <a:rPr lang="en-US"/>
              <a:t>Các thao tác tùy chỉnh </a:t>
            </a:r>
            <a:r>
              <a:rPr lang="en-US" b="1"/>
              <a:t>Ribbon</a:t>
            </a:r>
            <a:r>
              <a:rPr lang="en-US"/>
              <a:t>, thanh công cụ </a:t>
            </a:r>
            <a:r>
              <a:rPr lang="en-US" b="1"/>
              <a:t>Quick Access Toolbar</a:t>
            </a:r>
            <a:r>
              <a:rPr lang="en-US"/>
              <a:t>.</a:t>
            </a:r>
          </a:p>
          <a:p>
            <a:pPr lvl="0"/>
            <a:r>
              <a:rPr lang="en-US"/>
              <a:t>Các thao các chuyển đổi qua lại giữa các tập tin, sắp xếp cách hiển thị các cửa sổ tập tin.</a:t>
            </a:r>
          </a:p>
          <a:p>
            <a:pPr lvl="0"/>
            <a:r>
              <a:rPr lang="en-US"/>
              <a:t>Các thao tác đóng, mở, lưu bài trình chiếu trong thư mục trực tuyến và trên máy tính.</a:t>
            </a:r>
          </a:p>
        </p:txBody>
      </p:sp>
    </p:spTree>
    <p:extLst>
      <p:ext uri="{BB962C8B-B14F-4D97-AF65-F5344CB8AC3E}">
        <p14:creationId xmlns:p14="http://schemas.microsoft.com/office/powerpoint/2010/main" val="4311618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 lý thuyết</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34</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a:xfrm>
            <a:off x="670560" y="975360"/>
            <a:ext cx="8016239" cy="3791903"/>
          </a:xfrm>
        </p:spPr>
        <p:txBody>
          <a:bodyPr/>
          <a:lstStyle/>
          <a:p>
            <a:pPr marL="457200" lvl="0" indent="-457200">
              <a:buFont typeface="+mj-lt"/>
              <a:buAutoNum type="arabicPeriod"/>
            </a:pPr>
            <a:r>
              <a:rPr lang="en-US"/>
              <a:t>Tùy chọn nào cung cấp khả năng truy cập trực tiếp vào các lệnh thường dùng và có thể được tùy chỉnh để chứa các lệnh bạn sử dụng thường xuyên?</a:t>
            </a:r>
          </a:p>
          <a:p>
            <a:pPr marL="920750" lvl="2" indent="-457200">
              <a:buFont typeface="+mj-lt"/>
              <a:buAutoNum type="alphaLcParenR"/>
            </a:pPr>
            <a:r>
              <a:rPr lang="en-US"/>
              <a:t>Titlebar</a:t>
            </a:r>
          </a:p>
          <a:p>
            <a:pPr marL="920750" lvl="2" indent="-457200">
              <a:buFont typeface="+mj-lt"/>
              <a:buAutoNum type="alphaLcParenR"/>
            </a:pPr>
            <a:r>
              <a:rPr lang="en-US"/>
              <a:t>Status Bar</a:t>
            </a:r>
          </a:p>
          <a:p>
            <a:pPr marL="920750" lvl="2" indent="-457200">
              <a:buFont typeface="+mj-lt"/>
              <a:buAutoNum type="alphaLcParenR"/>
            </a:pPr>
            <a:r>
              <a:rPr lang="en-US"/>
              <a:t>Tell Me feature</a:t>
            </a:r>
          </a:p>
          <a:p>
            <a:pPr marL="920750" lvl="2" indent="-457200">
              <a:buFont typeface="+mj-lt"/>
              <a:buAutoNum type="alphaLcParenR"/>
            </a:pPr>
            <a:r>
              <a:rPr lang="en-US"/>
              <a:t>Quick Access Toolbar</a:t>
            </a:r>
          </a:p>
        </p:txBody>
      </p:sp>
    </p:spTree>
    <p:extLst>
      <p:ext uri="{BB962C8B-B14F-4D97-AF65-F5344CB8AC3E}">
        <p14:creationId xmlns:p14="http://schemas.microsoft.com/office/powerpoint/2010/main" val="13778065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8">
                                            <p:txEl>
                                              <p:pRg st="1" end="1"/>
                                            </p:txEl>
                                          </p:spTgt>
                                        </p:tgtEl>
                                        <p:attrNameLst>
                                          <p:attrName>ppt_w</p:attrName>
                                        </p:attrNameLst>
                                      </p:cBhvr>
                                      <p:tavLst>
                                        <p:tav tm="0">
                                          <p:val>
                                            <p:strVal val="ppt_w"/>
                                          </p:val>
                                        </p:tav>
                                        <p:tav tm="100000">
                                          <p:val>
                                            <p:fltVal val="0"/>
                                          </p:val>
                                        </p:tav>
                                      </p:tavLst>
                                    </p:anim>
                                    <p:anim calcmode="lin" valueType="num">
                                      <p:cBhvr>
                                        <p:cTn id="7" dur="1000"/>
                                        <p:tgtEl>
                                          <p:spTgt spid="8">
                                            <p:txEl>
                                              <p:pRg st="1" end="1"/>
                                            </p:txEl>
                                          </p:spTgt>
                                        </p:tgtEl>
                                        <p:attrNameLst>
                                          <p:attrName>ppt_h</p:attrName>
                                        </p:attrNameLst>
                                      </p:cBhvr>
                                      <p:tavLst>
                                        <p:tav tm="0">
                                          <p:val>
                                            <p:strVal val="ppt_h"/>
                                          </p:val>
                                        </p:tav>
                                        <p:tav tm="100000">
                                          <p:val>
                                            <p:fltVal val="0"/>
                                          </p:val>
                                        </p:tav>
                                      </p:tavLst>
                                    </p:anim>
                                    <p:anim calcmode="lin" valueType="num">
                                      <p:cBhvr>
                                        <p:cTn id="8" dur="1000"/>
                                        <p:tgtEl>
                                          <p:spTgt spid="8">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8">
                                            <p:txEl>
                                              <p:pRg st="1" end="1"/>
                                            </p:txEl>
                                          </p:spTgt>
                                        </p:tgtEl>
                                      </p:cBhvr>
                                    </p:animEffect>
                                    <p:set>
                                      <p:cBhvr>
                                        <p:cTn id="10" dur="1" fill="hold">
                                          <p:stCondLst>
                                            <p:cond delay="999"/>
                                          </p:stCondLst>
                                        </p:cTn>
                                        <p:tgtEl>
                                          <p:spTgt spid="8">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8">
                                            <p:txEl>
                                              <p:pRg st="2" end="2"/>
                                            </p:txEl>
                                          </p:spTgt>
                                        </p:tgtEl>
                                        <p:attrNameLst>
                                          <p:attrName>ppt_w</p:attrName>
                                        </p:attrNameLst>
                                      </p:cBhvr>
                                      <p:tavLst>
                                        <p:tav tm="0">
                                          <p:val>
                                            <p:strVal val="ppt_w"/>
                                          </p:val>
                                        </p:tav>
                                        <p:tav tm="100000">
                                          <p:val>
                                            <p:fltVal val="0"/>
                                          </p:val>
                                        </p:tav>
                                      </p:tavLst>
                                    </p:anim>
                                    <p:anim calcmode="lin" valueType="num">
                                      <p:cBhvr>
                                        <p:cTn id="13" dur="1000"/>
                                        <p:tgtEl>
                                          <p:spTgt spid="8">
                                            <p:txEl>
                                              <p:pRg st="2" end="2"/>
                                            </p:txEl>
                                          </p:spTgt>
                                        </p:tgtEl>
                                        <p:attrNameLst>
                                          <p:attrName>ppt_h</p:attrName>
                                        </p:attrNameLst>
                                      </p:cBhvr>
                                      <p:tavLst>
                                        <p:tav tm="0">
                                          <p:val>
                                            <p:strVal val="ppt_h"/>
                                          </p:val>
                                        </p:tav>
                                        <p:tav tm="100000">
                                          <p:val>
                                            <p:fltVal val="0"/>
                                          </p:val>
                                        </p:tav>
                                      </p:tavLst>
                                    </p:anim>
                                    <p:anim calcmode="lin" valueType="num">
                                      <p:cBhvr>
                                        <p:cTn id="14" dur="1000"/>
                                        <p:tgtEl>
                                          <p:spTgt spid="8">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8">
                                            <p:txEl>
                                              <p:pRg st="2" end="2"/>
                                            </p:txEl>
                                          </p:spTgt>
                                        </p:tgtEl>
                                      </p:cBhvr>
                                    </p:animEffect>
                                    <p:set>
                                      <p:cBhvr>
                                        <p:cTn id="16" dur="1" fill="hold">
                                          <p:stCondLst>
                                            <p:cond delay="999"/>
                                          </p:stCondLst>
                                        </p:cTn>
                                        <p:tgtEl>
                                          <p:spTgt spid="8">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8">
                                            <p:txEl>
                                              <p:pRg st="3" end="3"/>
                                            </p:txEl>
                                          </p:spTgt>
                                        </p:tgtEl>
                                        <p:attrNameLst>
                                          <p:attrName>ppt_w</p:attrName>
                                        </p:attrNameLst>
                                      </p:cBhvr>
                                      <p:tavLst>
                                        <p:tav tm="0">
                                          <p:val>
                                            <p:strVal val="ppt_w"/>
                                          </p:val>
                                        </p:tav>
                                        <p:tav tm="100000">
                                          <p:val>
                                            <p:fltVal val="0"/>
                                          </p:val>
                                        </p:tav>
                                      </p:tavLst>
                                    </p:anim>
                                    <p:anim calcmode="lin" valueType="num">
                                      <p:cBhvr>
                                        <p:cTn id="19" dur="1000"/>
                                        <p:tgtEl>
                                          <p:spTgt spid="8">
                                            <p:txEl>
                                              <p:pRg st="3" end="3"/>
                                            </p:txEl>
                                          </p:spTgt>
                                        </p:tgtEl>
                                        <p:attrNameLst>
                                          <p:attrName>ppt_h</p:attrName>
                                        </p:attrNameLst>
                                      </p:cBhvr>
                                      <p:tavLst>
                                        <p:tav tm="0">
                                          <p:val>
                                            <p:strVal val="ppt_h"/>
                                          </p:val>
                                        </p:tav>
                                        <p:tav tm="100000">
                                          <p:val>
                                            <p:fltVal val="0"/>
                                          </p:val>
                                        </p:tav>
                                      </p:tavLst>
                                    </p:anim>
                                    <p:anim calcmode="lin" valueType="num">
                                      <p:cBhvr>
                                        <p:cTn id="20" dur="1000"/>
                                        <p:tgtEl>
                                          <p:spTgt spid="8">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8">
                                            <p:txEl>
                                              <p:pRg st="3" end="3"/>
                                            </p:txEl>
                                          </p:spTgt>
                                        </p:tgtEl>
                                      </p:cBhvr>
                                    </p:animEffect>
                                    <p:set>
                                      <p:cBhvr>
                                        <p:cTn id="22" dur="1" fill="hold">
                                          <p:stCondLst>
                                            <p:cond delay="999"/>
                                          </p:stCondLst>
                                        </p:cTn>
                                        <p:tgtEl>
                                          <p:spTgt spid="8">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 lý thuyết</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35</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a:xfrm>
            <a:off x="670560" y="975360"/>
            <a:ext cx="8016239" cy="3791903"/>
          </a:xfrm>
        </p:spPr>
        <p:txBody>
          <a:bodyPr/>
          <a:lstStyle/>
          <a:p>
            <a:pPr marL="457200" lvl="0" indent="-457200">
              <a:buFont typeface="+mj-lt"/>
              <a:buAutoNum type="arabicPeriod" startAt="2"/>
            </a:pPr>
            <a:r>
              <a:rPr lang="en-US"/>
              <a:t>Thẻ ribbon nào mở ra cửa sổ toàn màn hình có tên là </a:t>
            </a:r>
            <a:r>
              <a:rPr lang="en-US" b="1"/>
              <a:t>Backstage view</a:t>
            </a:r>
            <a:r>
              <a:rPr lang="en-US"/>
              <a:t>?</a:t>
            </a:r>
          </a:p>
          <a:p>
            <a:pPr marL="920750" lvl="2" indent="-457200">
              <a:buFont typeface="+mj-lt"/>
              <a:buAutoNum type="alphaLcParenR"/>
            </a:pPr>
            <a:r>
              <a:rPr lang="en-US"/>
              <a:t>View</a:t>
            </a:r>
          </a:p>
          <a:p>
            <a:pPr marL="920750" lvl="2" indent="-457200">
              <a:buFont typeface="+mj-lt"/>
              <a:buAutoNum type="alphaLcParenR"/>
            </a:pPr>
            <a:r>
              <a:rPr lang="en-US"/>
              <a:t>Layout</a:t>
            </a:r>
          </a:p>
          <a:p>
            <a:pPr marL="920750" lvl="2" indent="-457200">
              <a:buFont typeface="+mj-lt"/>
              <a:buAutoNum type="alphaLcParenR"/>
            </a:pPr>
            <a:r>
              <a:rPr lang="en-US"/>
              <a:t>Home</a:t>
            </a:r>
          </a:p>
          <a:p>
            <a:pPr marL="920750" lvl="2" indent="-457200">
              <a:buFont typeface="+mj-lt"/>
              <a:buAutoNum type="alphaLcParenR"/>
            </a:pPr>
            <a:r>
              <a:rPr lang="en-US"/>
              <a:t>File</a:t>
            </a:r>
          </a:p>
        </p:txBody>
      </p:sp>
    </p:spTree>
    <p:extLst>
      <p:ext uri="{BB962C8B-B14F-4D97-AF65-F5344CB8AC3E}">
        <p14:creationId xmlns:p14="http://schemas.microsoft.com/office/powerpoint/2010/main" val="38526131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8">
                                            <p:txEl>
                                              <p:pRg st="1" end="1"/>
                                            </p:txEl>
                                          </p:spTgt>
                                        </p:tgtEl>
                                        <p:attrNameLst>
                                          <p:attrName>ppt_w</p:attrName>
                                        </p:attrNameLst>
                                      </p:cBhvr>
                                      <p:tavLst>
                                        <p:tav tm="0">
                                          <p:val>
                                            <p:strVal val="ppt_w"/>
                                          </p:val>
                                        </p:tav>
                                        <p:tav tm="100000">
                                          <p:val>
                                            <p:fltVal val="0"/>
                                          </p:val>
                                        </p:tav>
                                      </p:tavLst>
                                    </p:anim>
                                    <p:anim calcmode="lin" valueType="num">
                                      <p:cBhvr>
                                        <p:cTn id="7" dur="1000"/>
                                        <p:tgtEl>
                                          <p:spTgt spid="8">
                                            <p:txEl>
                                              <p:pRg st="1" end="1"/>
                                            </p:txEl>
                                          </p:spTgt>
                                        </p:tgtEl>
                                        <p:attrNameLst>
                                          <p:attrName>ppt_h</p:attrName>
                                        </p:attrNameLst>
                                      </p:cBhvr>
                                      <p:tavLst>
                                        <p:tav tm="0">
                                          <p:val>
                                            <p:strVal val="ppt_h"/>
                                          </p:val>
                                        </p:tav>
                                        <p:tav tm="100000">
                                          <p:val>
                                            <p:fltVal val="0"/>
                                          </p:val>
                                        </p:tav>
                                      </p:tavLst>
                                    </p:anim>
                                    <p:anim calcmode="lin" valueType="num">
                                      <p:cBhvr>
                                        <p:cTn id="8" dur="1000"/>
                                        <p:tgtEl>
                                          <p:spTgt spid="8">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8">
                                            <p:txEl>
                                              <p:pRg st="1" end="1"/>
                                            </p:txEl>
                                          </p:spTgt>
                                        </p:tgtEl>
                                      </p:cBhvr>
                                    </p:animEffect>
                                    <p:set>
                                      <p:cBhvr>
                                        <p:cTn id="10" dur="1" fill="hold">
                                          <p:stCondLst>
                                            <p:cond delay="999"/>
                                          </p:stCondLst>
                                        </p:cTn>
                                        <p:tgtEl>
                                          <p:spTgt spid="8">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8">
                                            <p:txEl>
                                              <p:pRg st="2" end="2"/>
                                            </p:txEl>
                                          </p:spTgt>
                                        </p:tgtEl>
                                        <p:attrNameLst>
                                          <p:attrName>ppt_w</p:attrName>
                                        </p:attrNameLst>
                                      </p:cBhvr>
                                      <p:tavLst>
                                        <p:tav tm="0">
                                          <p:val>
                                            <p:strVal val="ppt_w"/>
                                          </p:val>
                                        </p:tav>
                                        <p:tav tm="100000">
                                          <p:val>
                                            <p:fltVal val="0"/>
                                          </p:val>
                                        </p:tav>
                                      </p:tavLst>
                                    </p:anim>
                                    <p:anim calcmode="lin" valueType="num">
                                      <p:cBhvr>
                                        <p:cTn id="13" dur="1000"/>
                                        <p:tgtEl>
                                          <p:spTgt spid="8">
                                            <p:txEl>
                                              <p:pRg st="2" end="2"/>
                                            </p:txEl>
                                          </p:spTgt>
                                        </p:tgtEl>
                                        <p:attrNameLst>
                                          <p:attrName>ppt_h</p:attrName>
                                        </p:attrNameLst>
                                      </p:cBhvr>
                                      <p:tavLst>
                                        <p:tav tm="0">
                                          <p:val>
                                            <p:strVal val="ppt_h"/>
                                          </p:val>
                                        </p:tav>
                                        <p:tav tm="100000">
                                          <p:val>
                                            <p:fltVal val="0"/>
                                          </p:val>
                                        </p:tav>
                                      </p:tavLst>
                                    </p:anim>
                                    <p:anim calcmode="lin" valueType="num">
                                      <p:cBhvr>
                                        <p:cTn id="14" dur="1000"/>
                                        <p:tgtEl>
                                          <p:spTgt spid="8">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8">
                                            <p:txEl>
                                              <p:pRg st="2" end="2"/>
                                            </p:txEl>
                                          </p:spTgt>
                                        </p:tgtEl>
                                      </p:cBhvr>
                                    </p:animEffect>
                                    <p:set>
                                      <p:cBhvr>
                                        <p:cTn id="16" dur="1" fill="hold">
                                          <p:stCondLst>
                                            <p:cond delay="999"/>
                                          </p:stCondLst>
                                        </p:cTn>
                                        <p:tgtEl>
                                          <p:spTgt spid="8">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8">
                                            <p:txEl>
                                              <p:pRg st="3" end="3"/>
                                            </p:txEl>
                                          </p:spTgt>
                                        </p:tgtEl>
                                        <p:attrNameLst>
                                          <p:attrName>ppt_w</p:attrName>
                                        </p:attrNameLst>
                                      </p:cBhvr>
                                      <p:tavLst>
                                        <p:tav tm="0">
                                          <p:val>
                                            <p:strVal val="ppt_w"/>
                                          </p:val>
                                        </p:tav>
                                        <p:tav tm="100000">
                                          <p:val>
                                            <p:fltVal val="0"/>
                                          </p:val>
                                        </p:tav>
                                      </p:tavLst>
                                    </p:anim>
                                    <p:anim calcmode="lin" valueType="num">
                                      <p:cBhvr>
                                        <p:cTn id="19" dur="1000"/>
                                        <p:tgtEl>
                                          <p:spTgt spid="8">
                                            <p:txEl>
                                              <p:pRg st="3" end="3"/>
                                            </p:txEl>
                                          </p:spTgt>
                                        </p:tgtEl>
                                        <p:attrNameLst>
                                          <p:attrName>ppt_h</p:attrName>
                                        </p:attrNameLst>
                                      </p:cBhvr>
                                      <p:tavLst>
                                        <p:tav tm="0">
                                          <p:val>
                                            <p:strVal val="ppt_h"/>
                                          </p:val>
                                        </p:tav>
                                        <p:tav tm="100000">
                                          <p:val>
                                            <p:fltVal val="0"/>
                                          </p:val>
                                        </p:tav>
                                      </p:tavLst>
                                    </p:anim>
                                    <p:anim calcmode="lin" valueType="num">
                                      <p:cBhvr>
                                        <p:cTn id="20" dur="1000"/>
                                        <p:tgtEl>
                                          <p:spTgt spid="8">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8">
                                            <p:txEl>
                                              <p:pRg st="3" end="3"/>
                                            </p:txEl>
                                          </p:spTgt>
                                        </p:tgtEl>
                                      </p:cBhvr>
                                    </p:animEffect>
                                    <p:set>
                                      <p:cBhvr>
                                        <p:cTn id="22" dur="1" fill="hold">
                                          <p:stCondLst>
                                            <p:cond delay="999"/>
                                          </p:stCondLst>
                                        </p:cTn>
                                        <p:tgtEl>
                                          <p:spTgt spid="8">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 lý thuyết</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36</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a:xfrm>
            <a:off x="670560" y="975360"/>
            <a:ext cx="8016239" cy="3791903"/>
          </a:xfrm>
        </p:spPr>
        <p:txBody>
          <a:bodyPr/>
          <a:lstStyle/>
          <a:p>
            <a:pPr marL="457200" lvl="0" indent="-457200">
              <a:buFont typeface="+mj-lt"/>
              <a:buAutoNum type="arabicPeriod" startAt="3"/>
            </a:pPr>
            <a:r>
              <a:rPr lang="en-US"/>
              <a:t>Khi tạo bài trình chiếu mới, tùy chọn nào KHÔNG có sẵn trong màn hình </a:t>
            </a:r>
            <a:r>
              <a:rPr lang="en-US" b="1"/>
              <a:t>Start</a:t>
            </a:r>
            <a:r>
              <a:rPr lang="en-US"/>
              <a:t>?</a:t>
            </a:r>
          </a:p>
          <a:p>
            <a:pPr marL="693738" lvl="1" indent="-457200">
              <a:buFont typeface="+mj-lt"/>
              <a:buAutoNum type="alphaLcParenR"/>
            </a:pPr>
            <a:r>
              <a:rPr lang="en-US"/>
              <a:t>Tìm kiếm các mẫu và chủ đề trực tuyến</a:t>
            </a:r>
          </a:p>
          <a:p>
            <a:pPr marL="693738" lvl="1" indent="-457200">
              <a:buFont typeface="+mj-lt"/>
              <a:buAutoNum type="alphaLcParenR"/>
            </a:pPr>
            <a:r>
              <a:rPr lang="en-US"/>
              <a:t>Các mẫu và chủ đề được đề xuất</a:t>
            </a:r>
          </a:p>
          <a:p>
            <a:pPr marL="693738" lvl="1" indent="-457200">
              <a:buFont typeface="+mj-lt"/>
              <a:buAutoNum type="alphaLcParenR"/>
            </a:pPr>
            <a:r>
              <a:rPr lang="en-US"/>
              <a:t>Tạo bản trình bày trống</a:t>
            </a:r>
          </a:p>
          <a:p>
            <a:pPr marL="693738" lvl="1" indent="-457200">
              <a:buFont typeface="+mj-lt"/>
              <a:buAutoNum type="alphaLcParenR"/>
            </a:pPr>
            <a:r>
              <a:rPr lang="en-US"/>
              <a:t>Xem nhiều bản trình bày</a:t>
            </a:r>
          </a:p>
          <a:p>
            <a:pPr marL="693738" lvl="1" indent="-457200">
              <a:buFont typeface="+mj-lt"/>
              <a:buAutoNum type="alphaLcParenR"/>
            </a:pPr>
            <a:r>
              <a:rPr lang="en-US"/>
              <a:t>Tất cả những điều trên</a:t>
            </a:r>
          </a:p>
        </p:txBody>
      </p:sp>
    </p:spTree>
    <p:extLst>
      <p:ext uri="{BB962C8B-B14F-4D97-AF65-F5344CB8AC3E}">
        <p14:creationId xmlns:p14="http://schemas.microsoft.com/office/powerpoint/2010/main" val="2784178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8">
                                            <p:txEl>
                                              <p:pRg st="1" end="1"/>
                                            </p:txEl>
                                          </p:spTgt>
                                        </p:tgtEl>
                                        <p:attrNameLst>
                                          <p:attrName>ppt_w</p:attrName>
                                        </p:attrNameLst>
                                      </p:cBhvr>
                                      <p:tavLst>
                                        <p:tav tm="0">
                                          <p:val>
                                            <p:strVal val="ppt_w"/>
                                          </p:val>
                                        </p:tav>
                                        <p:tav tm="100000">
                                          <p:val>
                                            <p:fltVal val="0"/>
                                          </p:val>
                                        </p:tav>
                                      </p:tavLst>
                                    </p:anim>
                                    <p:anim calcmode="lin" valueType="num">
                                      <p:cBhvr>
                                        <p:cTn id="7" dur="1000"/>
                                        <p:tgtEl>
                                          <p:spTgt spid="8">
                                            <p:txEl>
                                              <p:pRg st="1" end="1"/>
                                            </p:txEl>
                                          </p:spTgt>
                                        </p:tgtEl>
                                        <p:attrNameLst>
                                          <p:attrName>ppt_h</p:attrName>
                                        </p:attrNameLst>
                                      </p:cBhvr>
                                      <p:tavLst>
                                        <p:tav tm="0">
                                          <p:val>
                                            <p:strVal val="ppt_h"/>
                                          </p:val>
                                        </p:tav>
                                        <p:tav tm="100000">
                                          <p:val>
                                            <p:fltVal val="0"/>
                                          </p:val>
                                        </p:tav>
                                      </p:tavLst>
                                    </p:anim>
                                    <p:anim calcmode="lin" valueType="num">
                                      <p:cBhvr>
                                        <p:cTn id="8" dur="1000"/>
                                        <p:tgtEl>
                                          <p:spTgt spid="8">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8">
                                            <p:txEl>
                                              <p:pRg st="1" end="1"/>
                                            </p:txEl>
                                          </p:spTgt>
                                        </p:tgtEl>
                                      </p:cBhvr>
                                    </p:animEffect>
                                    <p:set>
                                      <p:cBhvr>
                                        <p:cTn id="10" dur="1" fill="hold">
                                          <p:stCondLst>
                                            <p:cond delay="999"/>
                                          </p:stCondLst>
                                        </p:cTn>
                                        <p:tgtEl>
                                          <p:spTgt spid="8">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8">
                                            <p:txEl>
                                              <p:pRg st="2" end="2"/>
                                            </p:txEl>
                                          </p:spTgt>
                                        </p:tgtEl>
                                        <p:attrNameLst>
                                          <p:attrName>ppt_w</p:attrName>
                                        </p:attrNameLst>
                                      </p:cBhvr>
                                      <p:tavLst>
                                        <p:tav tm="0">
                                          <p:val>
                                            <p:strVal val="ppt_w"/>
                                          </p:val>
                                        </p:tav>
                                        <p:tav tm="100000">
                                          <p:val>
                                            <p:fltVal val="0"/>
                                          </p:val>
                                        </p:tav>
                                      </p:tavLst>
                                    </p:anim>
                                    <p:anim calcmode="lin" valueType="num">
                                      <p:cBhvr>
                                        <p:cTn id="13" dur="1000"/>
                                        <p:tgtEl>
                                          <p:spTgt spid="8">
                                            <p:txEl>
                                              <p:pRg st="2" end="2"/>
                                            </p:txEl>
                                          </p:spTgt>
                                        </p:tgtEl>
                                        <p:attrNameLst>
                                          <p:attrName>ppt_h</p:attrName>
                                        </p:attrNameLst>
                                      </p:cBhvr>
                                      <p:tavLst>
                                        <p:tav tm="0">
                                          <p:val>
                                            <p:strVal val="ppt_h"/>
                                          </p:val>
                                        </p:tav>
                                        <p:tav tm="100000">
                                          <p:val>
                                            <p:fltVal val="0"/>
                                          </p:val>
                                        </p:tav>
                                      </p:tavLst>
                                    </p:anim>
                                    <p:anim calcmode="lin" valueType="num">
                                      <p:cBhvr>
                                        <p:cTn id="14" dur="1000"/>
                                        <p:tgtEl>
                                          <p:spTgt spid="8">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8">
                                            <p:txEl>
                                              <p:pRg st="2" end="2"/>
                                            </p:txEl>
                                          </p:spTgt>
                                        </p:tgtEl>
                                      </p:cBhvr>
                                    </p:animEffect>
                                    <p:set>
                                      <p:cBhvr>
                                        <p:cTn id="16" dur="1" fill="hold">
                                          <p:stCondLst>
                                            <p:cond delay="999"/>
                                          </p:stCondLst>
                                        </p:cTn>
                                        <p:tgtEl>
                                          <p:spTgt spid="8">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8">
                                            <p:txEl>
                                              <p:pRg st="3" end="3"/>
                                            </p:txEl>
                                          </p:spTgt>
                                        </p:tgtEl>
                                        <p:attrNameLst>
                                          <p:attrName>ppt_w</p:attrName>
                                        </p:attrNameLst>
                                      </p:cBhvr>
                                      <p:tavLst>
                                        <p:tav tm="0">
                                          <p:val>
                                            <p:strVal val="ppt_w"/>
                                          </p:val>
                                        </p:tav>
                                        <p:tav tm="100000">
                                          <p:val>
                                            <p:fltVal val="0"/>
                                          </p:val>
                                        </p:tav>
                                      </p:tavLst>
                                    </p:anim>
                                    <p:anim calcmode="lin" valueType="num">
                                      <p:cBhvr>
                                        <p:cTn id="19" dur="1000"/>
                                        <p:tgtEl>
                                          <p:spTgt spid="8">
                                            <p:txEl>
                                              <p:pRg st="3" end="3"/>
                                            </p:txEl>
                                          </p:spTgt>
                                        </p:tgtEl>
                                        <p:attrNameLst>
                                          <p:attrName>ppt_h</p:attrName>
                                        </p:attrNameLst>
                                      </p:cBhvr>
                                      <p:tavLst>
                                        <p:tav tm="0">
                                          <p:val>
                                            <p:strVal val="ppt_h"/>
                                          </p:val>
                                        </p:tav>
                                        <p:tav tm="100000">
                                          <p:val>
                                            <p:fltVal val="0"/>
                                          </p:val>
                                        </p:tav>
                                      </p:tavLst>
                                    </p:anim>
                                    <p:anim calcmode="lin" valueType="num">
                                      <p:cBhvr>
                                        <p:cTn id="20" dur="1000"/>
                                        <p:tgtEl>
                                          <p:spTgt spid="8">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8">
                                            <p:txEl>
                                              <p:pRg st="3" end="3"/>
                                            </p:txEl>
                                          </p:spTgt>
                                        </p:tgtEl>
                                      </p:cBhvr>
                                    </p:animEffect>
                                    <p:set>
                                      <p:cBhvr>
                                        <p:cTn id="22" dur="1" fill="hold">
                                          <p:stCondLst>
                                            <p:cond delay="999"/>
                                          </p:stCondLst>
                                        </p:cTn>
                                        <p:tgtEl>
                                          <p:spTgt spid="8">
                                            <p:txEl>
                                              <p:pRg st="3" end="3"/>
                                            </p:txEl>
                                          </p:spTgt>
                                        </p:tgtEl>
                                        <p:attrNameLst>
                                          <p:attrName>style.visibility</p:attrName>
                                        </p:attrNameLst>
                                      </p:cBhvr>
                                      <p:to>
                                        <p:strVal val="hidden"/>
                                      </p:to>
                                    </p:set>
                                  </p:childTnLst>
                                </p:cTn>
                              </p:par>
                              <p:par>
                                <p:cTn id="23" presetID="31" presetClass="exit" presetSubtype="0" fill="hold" nodeType="withEffect">
                                  <p:stCondLst>
                                    <p:cond delay="0"/>
                                  </p:stCondLst>
                                  <p:childTnLst>
                                    <p:anim calcmode="lin" valueType="num">
                                      <p:cBhvr>
                                        <p:cTn id="24" dur="1000"/>
                                        <p:tgtEl>
                                          <p:spTgt spid="8">
                                            <p:txEl>
                                              <p:pRg st="4" end="4"/>
                                            </p:txEl>
                                          </p:spTgt>
                                        </p:tgtEl>
                                        <p:attrNameLst>
                                          <p:attrName>ppt_w</p:attrName>
                                        </p:attrNameLst>
                                      </p:cBhvr>
                                      <p:tavLst>
                                        <p:tav tm="0">
                                          <p:val>
                                            <p:strVal val="ppt_w"/>
                                          </p:val>
                                        </p:tav>
                                        <p:tav tm="100000">
                                          <p:val>
                                            <p:fltVal val="0"/>
                                          </p:val>
                                        </p:tav>
                                      </p:tavLst>
                                    </p:anim>
                                    <p:anim calcmode="lin" valueType="num">
                                      <p:cBhvr>
                                        <p:cTn id="25" dur="1000"/>
                                        <p:tgtEl>
                                          <p:spTgt spid="8">
                                            <p:txEl>
                                              <p:pRg st="4" end="4"/>
                                            </p:txEl>
                                          </p:spTgt>
                                        </p:tgtEl>
                                        <p:attrNameLst>
                                          <p:attrName>ppt_h</p:attrName>
                                        </p:attrNameLst>
                                      </p:cBhvr>
                                      <p:tavLst>
                                        <p:tav tm="0">
                                          <p:val>
                                            <p:strVal val="ppt_h"/>
                                          </p:val>
                                        </p:tav>
                                        <p:tav tm="100000">
                                          <p:val>
                                            <p:fltVal val="0"/>
                                          </p:val>
                                        </p:tav>
                                      </p:tavLst>
                                    </p:anim>
                                    <p:anim calcmode="lin" valueType="num">
                                      <p:cBhvr>
                                        <p:cTn id="26" dur="1000"/>
                                        <p:tgtEl>
                                          <p:spTgt spid="8">
                                            <p:txEl>
                                              <p:pRg st="4" end="4"/>
                                            </p:txEl>
                                          </p:spTgt>
                                        </p:tgtEl>
                                        <p:attrNameLst>
                                          <p:attrName>style.rotation</p:attrName>
                                        </p:attrNameLst>
                                      </p:cBhvr>
                                      <p:tavLst>
                                        <p:tav tm="0">
                                          <p:val>
                                            <p:fltVal val="0"/>
                                          </p:val>
                                        </p:tav>
                                        <p:tav tm="100000">
                                          <p:val>
                                            <p:fltVal val="90"/>
                                          </p:val>
                                        </p:tav>
                                      </p:tavLst>
                                    </p:anim>
                                    <p:animEffect transition="out" filter="fade">
                                      <p:cBhvr>
                                        <p:cTn id="27" dur="1000"/>
                                        <p:tgtEl>
                                          <p:spTgt spid="8">
                                            <p:txEl>
                                              <p:pRg st="4" end="4"/>
                                            </p:txEl>
                                          </p:spTgt>
                                        </p:tgtEl>
                                      </p:cBhvr>
                                    </p:animEffect>
                                    <p:set>
                                      <p:cBhvr>
                                        <p:cTn id="28" dur="1" fill="hold">
                                          <p:stCondLst>
                                            <p:cond delay="999"/>
                                          </p:stCondLst>
                                        </p:cTn>
                                        <p:tgtEl>
                                          <p:spTgt spid="8">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 lý thuyết</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37</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a:xfrm>
            <a:off x="670560" y="975360"/>
            <a:ext cx="8016239" cy="3791903"/>
          </a:xfrm>
        </p:spPr>
        <p:txBody>
          <a:bodyPr/>
          <a:lstStyle/>
          <a:p>
            <a:pPr marL="457200" lvl="0" indent="-457200">
              <a:buFont typeface="+mj-lt"/>
              <a:buAutoNum type="arabicPeriod" startAt="4"/>
            </a:pPr>
            <a:r>
              <a:rPr lang="en-US"/>
              <a:t>Thẻ Ribbon nào được sử dụng để truy cập tùy chọn kích thước trang trình chiếu?</a:t>
            </a:r>
          </a:p>
          <a:p>
            <a:pPr marL="693738" lvl="1" indent="-457200">
              <a:buFont typeface="+mj-lt"/>
              <a:buAutoNum type="alphaLcParenR"/>
            </a:pPr>
            <a:r>
              <a:rPr lang="en-US"/>
              <a:t>Home</a:t>
            </a:r>
          </a:p>
          <a:p>
            <a:pPr marL="693738" lvl="1" indent="-457200">
              <a:buFont typeface="+mj-lt"/>
              <a:buAutoNum type="alphaLcParenR"/>
            </a:pPr>
            <a:r>
              <a:rPr lang="en-US"/>
              <a:t>View</a:t>
            </a:r>
          </a:p>
          <a:p>
            <a:pPr marL="693738" lvl="1" indent="-457200">
              <a:buFont typeface="+mj-lt"/>
              <a:buAutoNum type="alphaLcParenR"/>
            </a:pPr>
            <a:r>
              <a:rPr lang="en-US"/>
              <a:t>File</a:t>
            </a:r>
          </a:p>
          <a:p>
            <a:pPr marL="693738" lvl="1" indent="-457200">
              <a:buFont typeface="+mj-lt"/>
              <a:buAutoNum type="alphaLcParenR"/>
            </a:pPr>
            <a:r>
              <a:rPr lang="en-US"/>
              <a:t>Design</a:t>
            </a:r>
          </a:p>
        </p:txBody>
      </p:sp>
    </p:spTree>
    <p:extLst>
      <p:ext uri="{BB962C8B-B14F-4D97-AF65-F5344CB8AC3E}">
        <p14:creationId xmlns:p14="http://schemas.microsoft.com/office/powerpoint/2010/main" val="3430422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8">
                                            <p:txEl>
                                              <p:pRg st="1" end="1"/>
                                            </p:txEl>
                                          </p:spTgt>
                                        </p:tgtEl>
                                        <p:attrNameLst>
                                          <p:attrName>ppt_w</p:attrName>
                                        </p:attrNameLst>
                                      </p:cBhvr>
                                      <p:tavLst>
                                        <p:tav tm="0">
                                          <p:val>
                                            <p:strVal val="ppt_w"/>
                                          </p:val>
                                        </p:tav>
                                        <p:tav tm="100000">
                                          <p:val>
                                            <p:fltVal val="0"/>
                                          </p:val>
                                        </p:tav>
                                      </p:tavLst>
                                    </p:anim>
                                    <p:anim calcmode="lin" valueType="num">
                                      <p:cBhvr>
                                        <p:cTn id="7" dur="1000"/>
                                        <p:tgtEl>
                                          <p:spTgt spid="8">
                                            <p:txEl>
                                              <p:pRg st="1" end="1"/>
                                            </p:txEl>
                                          </p:spTgt>
                                        </p:tgtEl>
                                        <p:attrNameLst>
                                          <p:attrName>ppt_h</p:attrName>
                                        </p:attrNameLst>
                                      </p:cBhvr>
                                      <p:tavLst>
                                        <p:tav tm="0">
                                          <p:val>
                                            <p:strVal val="ppt_h"/>
                                          </p:val>
                                        </p:tav>
                                        <p:tav tm="100000">
                                          <p:val>
                                            <p:fltVal val="0"/>
                                          </p:val>
                                        </p:tav>
                                      </p:tavLst>
                                    </p:anim>
                                    <p:anim calcmode="lin" valueType="num">
                                      <p:cBhvr>
                                        <p:cTn id="8" dur="1000"/>
                                        <p:tgtEl>
                                          <p:spTgt spid="8">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8">
                                            <p:txEl>
                                              <p:pRg st="1" end="1"/>
                                            </p:txEl>
                                          </p:spTgt>
                                        </p:tgtEl>
                                      </p:cBhvr>
                                    </p:animEffect>
                                    <p:set>
                                      <p:cBhvr>
                                        <p:cTn id="10" dur="1" fill="hold">
                                          <p:stCondLst>
                                            <p:cond delay="999"/>
                                          </p:stCondLst>
                                        </p:cTn>
                                        <p:tgtEl>
                                          <p:spTgt spid="8">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8">
                                            <p:txEl>
                                              <p:pRg st="2" end="2"/>
                                            </p:txEl>
                                          </p:spTgt>
                                        </p:tgtEl>
                                        <p:attrNameLst>
                                          <p:attrName>ppt_w</p:attrName>
                                        </p:attrNameLst>
                                      </p:cBhvr>
                                      <p:tavLst>
                                        <p:tav tm="0">
                                          <p:val>
                                            <p:strVal val="ppt_w"/>
                                          </p:val>
                                        </p:tav>
                                        <p:tav tm="100000">
                                          <p:val>
                                            <p:fltVal val="0"/>
                                          </p:val>
                                        </p:tav>
                                      </p:tavLst>
                                    </p:anim>
                                    <p:anim calcmode="lin" valueType="num">
                                      <p:cBhvr>
                                        <p:cTn id="13" dur="1000"/>
                                        <p:tgtEl>
                                          <p:spTgt spid="8">
                                            <p:txEl>
                                              <p:pRg st="2" end="2"/>
                                            </p:txEl>
                                          </p:spTgt>
                                        </p:tgtEl>
                                        <p:attrNameLst>
                                          <p:attrName>ppt_h</p:attrName>
                                        </p:attrNameLst>
                                      </p:cBhvr>
                                      <p:tavLst>
                                        <p:tav tm="0">
                                          <p:val>
                                            <p:strVal val="ppt_h"/>
                                          </p:val>
                                        </p:tav>
                                        <p:tav tm="100000">
                                          <p:val>
                                            <p:fltVal val="0"/>
                                          </p:val>
                                        </p:tav>
                                      </p:tavLst>
                                    </p:anim>
                                    <p:anim calcmode="lin" valueType="num">
                                      <p:cBhvr>
                                        <p:cTn id="14" dur="1000"/>
                                        <p:tgtEl>
                                          <p:spTgt spid="8">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8">
                                            <p:txEl>
                                              <p:pRg st="2" end="2"/>
                                            </p:txEl>
                                          </p:spTgt>
                                        </p:tgtEl>
                                      </p:cBhvr>
                                    </p:animEffect>
                                    <p:set>
                                      <p:cBhvr>
                                        <p:cTn id="16" dur="1" fill="hold">
                                          <p:stCondLst>
                                            <p:cond delay="999"/>
                                          </p:stCondLst>
                                        </p:cTn>
                                        <p:tgtEl>
                                          <p:spTgt spid="8">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8">
                                            <p:txEl>
                                              <p:pRg st="3" end="3"/>
                                            </p:txEl>
                                          </p:spTgt>
                                        </p:tgtEl>
                                        <p:attrNameLst>
                                          <p:attrName>ppt_w</p:attrName>
                                        </p:attrNameLst>
                                      </p:cBhvr>
                                      <p:tavLst>
                                        <p:tav tm="0">
                                          <p:val>
                                            <p:strVal val="ppt_w"/>
                                          </p:val>
                                        </p:tav>
                                        <p:tav tm="100000">
                                          <p:val>
                                            <p:fltVal val="0"/>
                                          </p:val>
                                        </p:tav>
                                      </p:tavLst>
                                    </p:anim>
                                    <p:anim calcmode="lin" valueType="num">
                                      <p:cBhvr>
                                        <p:cTn id="19" dur="1000"/>
                                        <p:tgtEl>
                                          <p:spTgt spid="8">
                                            <p:txEl>
                                              <p:pRg st="3" end="3"/>
                                            </p:txEl>
                                          </p:spTgt>
                                        </p:tgtEl>
                                        <p:attrNameLst>
                                          <p:attrName>ppt_h</p:attrName>
                                        </p:attrNameLst>
                                      </p:cBhvr>
                                      <p:tavLst>
                                        <p:tav tm="0">
                                          <p:val>
                                            <p:strVal val="ppt_h"/>
                                          </p:val>
                                        </p:tav>
                                        <p:tav tm="100000">
                                          <p:val>
                                            <p:fltVal val="0"/>
                                          </p:val>
                                        </p:tav>
                                      </p:tavLst>
                                    </p:anim>
                                    <p:anim calcmode="lin" valueType="num">
                                      <p:cBhvr>
                                        <p:cTn id="20" dur="1000"/>
                                        <p:tgtEl>
                                          <p:spTgt spid="8">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8">
                                            <p:txEl>
                                              <p:pRg st="3" end="3"/>
                                            </p:txEl>
                                          </p:spTgt>
                                        </p:tgtEl>
                                      </p:cBhvr>
                                    </p:animEffect>
                                    <p:set>
                                      <p:cBhvr>
                                        <p:cTn id="22" dur="1" fill="hold">
                                          <p:stCondLst>
                                            <p:cond delay="999"/>
                                          </p:stCondLst>
                                        </p:cTn>
                                        <p:tgtEl>
                                          <p:spTgt spid="8">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 lý thuyết</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38</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a:xfrm>
            <a:off x="670560" y="975360"/>
            <a:ext cx="8016239" cy="3791903"/>
          </a:xfrm>
        </p:spPr>
        <p:txBody>
          <a:bodyPr/>
          <a:lstStyle/>
          <a:p>
            <a:pPr marL="457200" lvl="0" indent="-457200">
              <a:buFont typeface="+mj-lt"/>
              <a:buAutoNum type="arabicPeriod" startAt="5"/>
            </a:pPr>
            <a:r>
              <a:rPr lang="en-US"/>
              <a:t>Tùy chọn chế độ xem nào xếp ngăn cửa sổ các bài trình chiếu đang mở để bạn có thể xem tất cả chúng cùng một lúc?</a:t>
            </a:r>
          </a:p>
          <a:p>
            <a:pPr marL="920750" lvl="2" indent="-457200">
              <a:buFont typeface="+mj-lt"/>
              <a:buAutoNum type="alphaLcParenR"/>
            </a:pPr>
            <a:r>
              <a:rPr lang="en-US"/>
              <a:t>Cascade</a:t>
            </a:r>
          </a:p>
          <a:p>
            <a:pPr marL="920750" lvl="2" indent="-457200">
              <a:buFont typeface="+mj-lt"/>
              <a:buAutoNum type="alphaLcParenR"/>
            </a:pPr>
            <a:r>
              <a:rPr lang="en-US"/>
              <a:t>Switch Windows</a:t>
            </a:r>
          </a:p>
          <a:p>
            <a:pPr marL="920750" lvl="2" indent="-457200">
              <a:buFont typeface="+mj-lt"/>
              <a:buAutoNum type="alphaLcParenR"/>
            </a:pPr>
            <a:r>
              <a:rPr lang="en-US"/>
              <a:t>New Window</a:t>
            </a:r>
          </a:p>
          <a:p>
            <a:pPr marL="920750" lvl="2" indent="-457200">
              <a:buFont typeface="+mj-lt"/>
              <a:buAutoNum type="alphaLcParenR"/>
            </a:pPr>
            <a:r>
              <a:rPr lang="en-US"/>
              <a:t>Arrange All</a:t>
            </a:r>
          </a:p>
          <a:p>
            <a:pPr marL="0" lvl="0" indent="0">
              <a:buNone/>
            </a:pPr>
            <a:endParaRPr lang="en-US"/>
          </a:p>
        </p:txBody>
      </p:sp>
    </p:spTree>
    <p:extLst>
      <p:ext uri="{BB962C8B-B14F-4D97-AF65-F5344CB8AC3E}">
        <p14:creationId xmlns:p14="http://schemas.microsoft.com/office/powerpoint/2010/main" val="3472678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8">
                                            <p:txEl>
                                              <p:pRg st="1" end="1"/>
                                            </p:txEl>
                                          </p:spTgt>
                                        </p:tgtEl>
                                        <p:attrNameLst>
                                          <p:attrName>ppt_w</p:attrName>
                                        </p:attrNameLst>
                                      </p:cBhvr>
                                      <p:tavLst>
                                        <p:tav tm="0">
                                          <p:val>
                                            <p:strVal val="ppt_w"/>
                                          </p:val>
                                        </p:tav>
                                        <p:tav tm="100000">
                                          <p:val>
                                            <p:fltVal val="0"/>
                                          </p:val>
                                        </p:tav>
                                      </p:tavLst>
                                    </p:anim>
                                    <p:anim calcmode="lin" valueType="num">
                                      <p:cBhvr>
                                        <p:cTn id="7" dur="1000"/>
                                        <p:tgtEl>
                                          <p:spTgt spid="8">
                                            <p:txEl>
                                              <p:pRg st="1" end="1"/>
                                            </p:txEl>
                                          </p:spTgt>
                                        </p:tgtEl>
                                        <p:attrNameLst>
                                          <p:attrName>ppt_h</p:attrName>
                                        </p:attrNameLst>
                                      </p:cBhvr>
                                      <p:tavLst>
                                        <p:tav tm="0">
                                          <p:val>
                                            <p:strVal val="ppt_h"/>
                                          </p:val>
                                        </p:tav>
                                        <p:tav tm="100000">
                                          <p:val>
                                            <p:fltVal val="0"/>
                                          </p:val>
                                        </p:tav>
                                      </p:tavLst>
                                    </p:anim>
                                    <p:anim calcmode="lin" valueType="num">
                                      <p:cBhvr>
                                        <p:cTn id="8" dur="1000"/>
                                        <p:tgtEl>
                                          <p:spTgt spid="8">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8">
                                            <p:txEl>
                                              <p:pRg st="1" end="1"/>
                                            </p:txEl>
                                          </p:spTgt>
                                        </p:tgtEl>
                                      </p:cBhvr>
                                    </p:animEffect>
                                    <p:set>
                                      <p:cBhvr>
                                        <p:cTn id="10" dur="1" fill="hold">
                                          <p:stCondLst>
                                            <p:cond delay="999"/>
                                          </p:stCondLst>
                                        </p:cTn>
                                        <p:tgtEl>
                                          <p:spTgt spid="8">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8">
                                            <p:txEl>
                                              <p:pRg st="2" end="2"/>
                                            </p:txEl>
                                          </p:spTgt>
                                        </p:tgtEl>
                                        <p:attrNameLst>
                                          <p:attrName>ppt_w</p:attrName>
                                        </p:attrNameLst>
                                      </p:cBhvr>
                                      <p:tavLst>
                                        <p:tav tm="0">
                                          <p:val>
                                            <p:strVal val="ppt_w"/>
                                          </p:val>
                                        </p:tav>
                                        <p:tav tm="100000">
                                          <p:val>
                                            <p:fltVal val="0"/>
                                          </p:val>
                                        </p:tav>
                                      </p:tavLst>
                                    </p:anim>
                                    <p:anim calcmode="lin" valueType="num">
                                      <p:cBhvr>
                                        <p:cTn id="13" dur="1000"/>
                                        <p:tgtEl>
                                          <p:spTgt spid="8">
                                            <p:txEl>
                                              <p:pRg st="2" end="2"/>
                                            </p:txEl>
                                          </p:spTgt>
                                        </p:tgtEl>
                                        <p:attrNameLst>
                                          <p:attrName>ppt_h</p:attrName>
                                        </p:attrNameLst>
                                      </p:cBhvr>
                                      <p:tavLst>
                                        <p:tav tm="0">
                                          <p:val>
                                            <p:strVal val="ppt_h"/>
                                          </p:val>
                                        </p:tav>
                                        <p:tav tm="100000">
                                          <p:val>
                                            <p:fltVal val="0"/>
                                          </p:val>
                                        </p:tav>
                                      </p:tavLst>
                                    </p:anim>
                                    <p:anim calcmode="lin" valueType="num">
                                      <p:cBhvr>
                                        <p:cTn id="14" dur="1000"/>
                                        <p:tgtEl>
                                          <p:spTgt spid="8">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8">
                                            <p:txEl>
                                              <p:pRg st="2" end="2"/>
                                            </p:txEl>
                                          </p:spTgt>
                                        </p:tgtEl>
                                      </p:cBhvr>
                                    </p:animEffect>
                                    <p:set>
                                      <p:cBhvr>
                                        <p:cTn id="16" dur="1" fill="hold">
                                          <p:stCondLst>
                                            <p:cond delay="999"/>
                                          </p:stCondLst>
                                        </p:cTn>
                                        <p:tgtEl>
                                          <p:spTgt spid="8">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8">
                                            <p:txEl>
                                              <p:pRg st="3" end="3"/>
                                            </p:txEl>
                                          </p:spTgt>
                                        </p:tgtEl>
                                        <p:attrNameLst>
                                          <p:attrName>ppt_w</p:attrName>
                                        </p:attrNameLst>
                                      </p:cBhvr>
                                      <p:tavLst>
                                        <p:tav tm="0">
                                          <p:val>
                                            <p:strVal val="ppt_w"/>
                                          </p:val>
                                        </p:tav>
                                        <p:tav tm="100000">
                                          <p:val>
                                            <p:fltVal val="0"/>
                                          </p:val>
                                        </p:tav>
                                      </p:tavLst>
                                    </p:anim>
                                    <p:anim calcmode="lin" valueType="num">
                                      <p:cBhvr>
                                        <p:cTn id="19" dur="1000"/>
                                        <p:tgtEl>
                                          <p:spTgt spid="8">
                                            <p:txEl>
                                              <p:pRg st="3" end="3"/>
                                            </p:txEl>
                                          </p:spTgt>
                                        </p:tgtEl>
                                        <p:attrNameLst>
                                          <p:attrName>ppt_h</p:attrName>
                                        </p:attrNameLst>
                                      </p:cBhvr>
                                      <p:tavLst>
                                        <p:tav tm="0">
                                          <p:val>
                                            <p:strVal val="ppt_h"/>
                                          </p:val>
                                        </p:tav>
                                        <p:tav tm="100000">
                                          <p:val>
                                            <p:fltVal val="0"/>
                                          </p:val>
                                        </p:tav>
                                      </p:tavLst>
                                    </p:anim>
                                    <p:anim calcmode="lin" valueType="num">
                                      <p:cBhvr>
                                        <p:cTn id="20" dur="1000"/>
                                        <p:tgtEl>
                                          <p:spTgt spid="8">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8">
                                            <p:txEl>
                                              <p:pRg st="3" end="3"/>
                                            </p:txEl>
                                          </p:spTgt>
                                        </p:tgtEl>
                                      </p:cBhvr>
                                    </p:animEffect>
                                    <p:set>
                                      <p:cBhvr>
                                        <p:cTn id="22" dur="1" fill="hold">
                                          <p:stCondLst>
                                            <p:cond delay="999"/>
                                          </p:stCondLst>
                                        </p:cTn>
                                        <p:tgtEl>
                                          <p:spTgt spid="8">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 lý thuyết</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39</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a:xfrm>
            <a:off x="670560" y="975360"/>
            <a:ext cx="8016239" cy="3791903"/>
          </a:xfrm>
        </p:spPr>
        <p:txBody>
          <a:bodyPr/>
          <a:lstStyle/>
          <a:p>
            <a:pPr marL="457200" lvl="0" indent="-457200">
              <a:buFont typeface="+mj-lt"/>
              <a:buAutoNum type="arabicPeriod" startAt="6"/>
            </a:pPr>
            <a:r>
              <a:rPr lang="en-US"/>
              <a:t>Phím nào được nhấn để hiển thị các nút bàn phím cho các lệnh trong Ribbon?</a:t>
            </a:r>
          </a:p>
          <a:p>
            <a:pPr marL="920750" lvl="2" indent="-457200">
              <a:buFont typeface="+mj-lt"/>
              <a:buAutoNum type="alphaLcParenR"/>
            </a:pPr>
            <a:r>
              <a:rPr lang="en-US"/>
              <a:t>ESC</a:t>
            </a:r>
          </a:p>
          <a:p>
            <a:pPr marL="920750" lvl="2" indent="-457200">
              <a:buFont typeface="+mj-lt"/>
              <a:buAutoNum type="alphaLcParenR"/>
            </a:pPr>
            <a:r>
              <a:rPr lang="en-US"/>
              <a:t>SHIFT</a:t>
            </a:r>
          </a:p>
          <a:p>
            <a:pPr marL="920750" lvl="2" indent="-457200">
              <a:buFont typeface="+mj-lt"/>
              <a:buAutoNum type="alphaLcParenR"/>
            </a:pPr>
            <a:r>
              <a:rPr lang="en-US"/>
              <a:t>CTRL</a:t>
            </a:r>
          </a:p>
          <a:p>
            <a:pPr marL="920750" lvl="2" indent="-457200">
              <a:buFont typeface="+mj-lt"/>
              <a:buAutoNum type="alphaLcParenR"/>
            </a:pPr>
            <a:r>
              <a:rPr lang="en-US"/>
              <a:t>ALT</a:t>
            </a:r>
          </a:p>
        </p:txBody>
      </p:sp>
    </p:spTree>
    <p:extLst>
      <p:ext uri="{BB962C8B-B14F-4D97-AF65-F5344CB8AC3E}">
        <p14:creationId xmlns:p14="http://schemas.microsoft.com/office/powerpoint/2010/main" val="28925859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8">
                                            <p:txEl>
                                              <p:pRg st="1" end="1"/>
                                            </p:txEl>
                                          </p:spTgt>
                                        </p:tgtEl>
                                        <p:attrNameLst>
                                          <p:attrName>ppt_w</p:attrName>
                                        </p:attrNameLst>
                                      </p:cBhvr>
                                      <p:tavLst>
                                        <p:tav tm="0">
                                          <p:val>
                                            <p:strVal val="ppt_w"/>
                                          </p:val>
                                        </p:tav>
                                        <p:tav tm="100000">
                                          <p:val>
                                            <p:fltVal val="0"/>
                                          </p:val>
                                        </p:tav>
                                      </p:tavLst>
                                    </p:anim>
                                    <p:anim calcmode="lin" valueType="num">
                                      <p:cBhvr>
                                        <p:cTn id="7" dur="1000"/>
                                        <p:tgtEl>
                                          <p:spTgt spid="8">
                                            <p:txEl>
                                              <p:pRg st="1" end="1"/>
                                            </p:txEl>
                                          </p:spTgt>
                                        </p:tgtEl>
                                        <p:attrNameLst>
                                          <p:attrName>ppt_h</p:attrName>
                                        </p:attrNameLst>
                                      </p:cBhvr>
                                      <p:tavLst>
                                        <p:tav tm="0">
                                          <p:val>
                                            <p:strVal val="ppt_h"/>
                                          </p:val>
                                        </p:tav>
                                        <p:tav tm="100000">
                                          <p:val>
                                            <p:fltVal val="0"/>
                                          </p:val>
                                        </p:tav>
                                      </p:tavLst>
                                    </p:anim>
                                    <p:anim calcmode="lin" valueType="num">
                                      <p:cBhvr>
                                        <p:cTn id="8" dur="1000"/>
                                        <p:tgtEl>
                                          <p:spTgt spid="8">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8">
                                            <p:txEl>
                                              <p:pRg st="1" end="1"/>
                                            </p:txEl>
                                          </p:spTgt>
                                        </p:tgtEl>
                                      </p:cBhvr>
                                    </p:animEffect>
                                    <p:set>
                                      <p:cBhvr>
                                        <p:cTn id="10" dur="1" fill="hold">
                                          <p:stCondLst>
                                            <p:cond delay="999"/>
                                          </p:stCondLst>
                                        </p:cTn>
                                        <p:tgtEl>
                                          <p:spTgt spid="8">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8">
                                            <p:txEl>
                                              <p:pRg st="2" end="2"/>
                                            </p:txEl>
                                          </p:spTgt>
                                        </p:tgtEl>
                                        <p:attrNameLst>
                                          <p:attrName>ppt_w</p:attrName>
                                        </p:attrNameLst>
                                      </p:cBhvr>
                                      <p:tavLst>
                                        <p:tav tm="0">
                                          <p:val>
                                            <p:strVal val="ppt_w"/>
                                          </p:val>
                                        </p:tav>
                                        <p:tav tm="100000">
                                          <p:val>
                                            <p:fltVal val="0"/>
                                          </p:val>
                                        </p:tav>
                                      </p:tavLst>
                                    </p:anim>
                                    <p:anim calcmode="lin" valueType="num">
                                      <p:cBhvr>
                                        <p:cTn id="13" dur="1000"/>
                                        <p:tgtEl>
                                          <p:spTgt spid="8">
                                            <p:txEl>
                                              <p:pRg st="2" end="2"/>
                                            </p:txEl>
                                          </p:spTgt>
                                        </p:tgtEl>
                                        <p:attrNameLst>
                                          <p:attrName>ppt_h</p:attrName>
                                        </p:attrNameLst>
                                      </p:cBhvr>
                                      <p:tavLst>
                                        <p:tav tm="0">
                                          <p:val>
                                            <p:strVal val="ppt_h"/>
                                          </p:val>
                                        </p:tav>
                                        <p:tav tm="100000">
                                          <p:val>
                                            <p:fltVal val="0"/>
                                          </p:val>
                                        </p:tav>
                                      </p:tavLst>
                                    </p:anim>
                                    <p:anim calcmode="lin" valueType="num">
                                      <p:cBhvr>
                                        <p:cTn id="14" dur="1000"/>
                                        <p:tgtEl>
                                          <p:spTgt spid="8">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8">
                                            <p:txEl>
                                              <p:pRg st="2" end="2"/>
                                            </p:txEl>
                                          </p:spTgt>
                                        </p:tgtEl>
                                      </p:cBhvr>
                                    </p:animEffect>
                                    <p:set>
                                      <p:cBhvr>
                                        <p:cTn id="16" dur="1" fill="hold">
                                          <p:stCondLst>
                                            <p:cond delay="999"/>
                                          </p:stCondLst>
                                        </p:cTn>
                                        <p:tgtEl>
                                          <p:spTgt spid="8">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8">
                                            <p:txEl>
                                              <p:pRg st="3" end="3"/>
                                            </p:txEl>
                                          </p:spTgt>
                                        </p:tgtEl>
                                        <p:attrNameLst>
                                          <p:attrName>ppt_w</p:attrName>
                                        </p:attrNameLst>
                                      </p:cBhvr>
                                      <p:tavLst>
                                        <p:tav tm="0">
                                          <p:val>
                                            <p:strVal val="ppt_w"/>
                                          </p:val>
                                        </p:tav>
                                        <p:tav tm="100000">
                                          <p:val>
                                            <p:fltVal val="0"/>
                                          </p:val>
                                        </p:tav>
                                      </p:tavLst>
                                    </p:anim>
                                    <p:anim calcmode="lin" valueType="num">
                                      <p:cBhvr>
                                        <p:cTn id="19" dur="1000"/>
                                        <p:tgtEl>
                                          <p:spTgt spid="8">
                                            <p:txEl>
                                              <p:pRg st="3" end="3"/>
                                            </p:txEl>
                                          </p:spTgt>
                                        </p:tgtEl>
                                        <p:attrNameLst>
                                          <p:attrName>ppt_h</p:attrName>
                                        </p:attrNameLst>
                                      </p:cBhvr>
                                      <p:tavLst>
                                        <p:tav tm="0">
                                          <p:val>
                                            <p:strVal val="ppt_h"/>
                                          </p:val>
                                        </p:tav>
                                        <p:tav tm="100000">
                                          <p:val>
                                            <p:fltVal val="0"/>
                                          </p:val>
                                        </p:tav>
                                      </p:tavLst>
                                    </p:anim>
                                    <p:anim calcmode="lin" valueType="num">
                                      <p:cBhvr>
                                        <p:cTn id="20" dur="1000"/>
                                        <p:tgtEl>
                                          <p:spTgt spid="8">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8">
                                            <p:txEl>
                                              <p:pRg st="3" end="3"/>
                                            </p:txEl>
                                          </p:spTgt>
                                        </p:tgtEl>
                                      </p:cBhvr>
                                    </p:animEffect>
                                    <p:set>
                                      <p:cBhvr>
                                        <p:cTn id="22" dur="1" fill="hold">
                                          <p:stCondLst>
                                            <p:cond delay="999"/>
                                          </p:stCondLst>
                                        </p:cTn>
                                        <p:tgtEl>
                                          <p:spTgt spid="8">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PowerPoint </a:t>
            </a:r>
            <a:r>
              <a:rPr lang="en-US" dirty="0" err="1"/>
              <a:t>là</a:t>
            </a:r>
            <a:r>
              <a:rPr lang="en-US" dirty="0"/>
              <a:t> </a:t>
            </a:r>
            <a:r>
              <a:rPr lang="en-US" dirty="0" err="1"/>
              <a:t>gì</a:t>
            </a:r>
            <a:r>
              <a:rPr lang="en-US" dirty="0"/>
              <a:t>?</a:t>
            </a:r>
          </a:p>
        </p:txBody>
      </p:sp>
      <p:sp>
        <p:nvSpPr>
          <p:cNvPr id="3" name="Content Placeholder 2"/>
          <p:cNvSpPr>
            <a:spLocks noGrp="1"/>
          </p:cNvSpPr>
          <p:nvPr>
            <p:ph type="body" sz="quarter" idx="13"/>
          </p:nvPr>
        </p:nvSpPr>
        <p:spPr/>
        <p:txBody>
          <a:bodyPr/>
          <a:lstStyle/>
          <a:p>
            <a:pPr>
              <a:lnSpc>
                <a:spcPct val="150000"/>
              </a:lnSpc>
            </a:pPr>
            <a:r>
              <a:rPr lang="nn-NO" dirty="0"/>
              <a:t>Một ứng dụng trong bộ Microsoft Office,</a:t>
            </a:r>
          </a:p>
          <a:p>
            <a:r>
              <a:rPr lang="en-US"/>
              <a:t>Ứng dụng trình chiếu</a:t>
            </a:r>
            <a:r>
              <a:rPr lang="vi-VN"/>
              <a:t> </a:t>
            </a:r>
            <a:r>
              <a:rPr lang="vi-VN" dirty="0"/>
              <a:t>phổ biến nhất hiện nay</a:t>
            </a:r>
            <a:r>
              <a:rPr lang="en-US" dirty="0"/>
              <a:t>,</a:t>
            </a:r>
          </a:p>
          <a:p>
            <a:r>
              <a:rPr lang="en-US"/>
              <a:t>C</a:t>
            </a:r>
            <a:r>
              <a:rPr lang="vi-VN" dirty="0"/>
              <a:t>ho phép </a:t>
            </a:r>
            <a:r>
              <a:rPr lang="vi-VN"/>
              <a:t>tạo </a:t>
            </a:r>
            <a:r>
              <a:rPr lang="en-US"/>
              <a:t>bài trình bày </a:t>
            </a:r>
            <a:r>
              <a:rPr lang="vi-VN"/>
              <a:t>một </a:t>
            </a:r>
            <a:r>
              <a:rPr lang="vi-VN" dirty="0"/>
              <a:t>cách chuyên nghiệp</a:t>
            </a:r>
            <a:r>
              <a:rPr lang="en-US" dirty="0"/>
              <a:t>,</a:t>
            </a:r>
          </a:p>
        </p:txBody>
      </p:sp>
      <p:sp>
        <p:nvSpPr>
          <p:cNvPr id="4" name="Date Placeholder 3"/>
          <p:cNvSpPr>
            <a:spLocks noGrp="1"/>
          </p:cNvSpPr>
          <p:nvPr>
            <p:ph type="dt" sz="half" idx="14"/>
          </p:nvPr>
        </p:nvSpPr>
        <p:spPr/>
        <p:txBody>
          <a:bodyPr/>
          <a:lstStyle/>
          <a:p>
            <a:fld id="{B9F4AD4D-7277-4AB2-8234-1A5C9484451D}" type="datetime1">
              <a:rPr lang="en-US" smtClean="0"/>
              <a:t>8/27/2021</a:t>
            </a:fld>
            <a:endParaRPr lang="en-US"/>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4</a:t>
            </a:fld>
            <a:endParaRPr lang="en-US"/>
          </a:p>
        </p:txBody>
      </p:sp>
    </p:spTree>
    <p:extLst>
      <p:ext uri="{BB962C8B-B14F-4D97-AF65-F5344CB8AC3E}">
        <p14:creationId xmlns:p14="http://schemas.microsoft.com/office/powerpoint/2010/main" val="40927115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 lý thuyết</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40</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a:xfrm>
            <a:off x="670560" y="975360"/>
            <a:ext cx="8016239" cy="3791903"/>
          </a:xfrm>
        </p:spPr>
        <p:txBody>
          <a:bodyPr/>
          <a:lstStyle/>
          <a:p>
            <a:pPr marL="457200" lvl="0" indent="-457200">
              <a:buFont typeface="+mj-lt"/>
              <a:buAutoNum type="arabicPeriod" startAt="7"/>
            </a:pPr>
            <a:r>
              <a:rPr lang="en-US"/>
              <a:t>Tính năng nào được sử dụng để đảm bảo tập tin của bạn sẽ chuyển đổi suôn sẻ sang phiên bản PowerPoint cũ hơn?</a:t>
            </a:r>
          </a:p>
          <a:p>
            <a:pPr marL="920750" lvl="2" indent="-457200">
              <a:buFont typeface="+mj-lt"/>
              <a:buAutoNum type="alphaLcParenR"/>
            </a:pPr>
            <a:r>
              <a:rPr lang="en-US"/>
              <a:t>Check Accessibility</a:t>
            </a:r>
          </a:p>
          <a:p>
            <a:pPr marL="920750" lvl="2" indent="-457200">
              <a:buFont typeface="+mj-lt"/>
              <a:buAutoNum type="alphaLcParenR"/>
            </a:pPr>
            <a:r>
              <a:rPr lang="en-US"/>
              <a:t>Inspect Document</a:t>
            </a:r>
          </a:p>
          <a:p>
            <a:pPr marL="920750" lvl="2" indent="-457200">
              <a:buFont typeface="+mj-lt"/>
              <a:buAutoNum type="alphaLcParenR"/>
            </a:pPr>
            <a:r>
              <a:rPr lang="en-US"/>
              <a:t>Manage Presentation</a:t>
            </a:r>
          </a:p>
          <a:p>
            <a:pPr marL="920750" lvl="2" indent="-457200">
              <a:buFont typeface="+mj-lt"/>
              <a:buAutoNum type="alphaLcParenR"/>
            </a:pPr>
            <a:r>
              <a:rPr lang="en-US"/>
              <a:t>Check Compatibility</a:t>
            </a:r>
          </a:p>
          <a:p>
            <a:pPr marL="0" lvl="0" indent="0">
              <a:buNone/>
            </a:pPr>
            <a:endParaRPr lang="en-US"/>
          </a:p>
        </p:txBody>
      </p:sp>
    </p:spTree>
    <p:extLst>
      <p:ext uri="{BB962C8B-B14F-4D97-AF65-F5344CB8AC3E}">
        <p14:creationId xmlns:p14="http://schemas.microsoft.com/office/powerpoint/2010/main" val="1870818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8">
                                            <p:txEl>
                                              <p:pRg st="1" end="1"/>
                                            </p:txEl>
                                          </p:spTgt>
                                        </p:tgtEl>
                                        <p:attrNameLst>
                                          <p:attrName>ppt_w</p:attrName>
                                        </p:attrNameLst>
                                      </p:cBhvr>
                                      <p:tavLst>
                                        <p:tav tm="0">
                                          <p:val>
                                            <p:strVal val="ppt_w"/>
                                          </p:val>
                                        </p:tav>
                                        <p:tav tm="100000">
                                          <p:val>
                                            <p:fltVal val="0"/>
                                          </p:val>
                                        </p:tav>
                                      </p:tavLst>
                                    </p:anim>
                                    <p:anim calcmode="lin" valueType="num">
                                      <p:cBhvr>
                                        <p:cTn id="7" dur="1000"/>
                                        <p:tgtEl>
                                          <p:spTgt spid="8">
                                            <p:txEl>
                                              <p:pRg st="1" end="1"/>
                                            </p:txEl>
                                          </p:spTgt>
                                        </p:tgtEl>
                                        <p:attrNameLst>
                                          <p:attrName>ppt_h</p:attrName>
                                        </p:attrNameLst>
                                      </p:cBhvr>
                                      <p:tavLst>
                                        <p:tav tm="0">
                                          <p:val>
                                            <p:strVal val="ppt_h"/>
                                          </p:val>
                                        </p:tav>
                                        <p:tav tm="100000">
                                          <p:val>
                                            <p:fltVal val="0"/>
                                          </p:val>
                                        </p:tav>
                                      </p:tavLst>
                                    </p:anim>
                                    <p:anim calcmode="lin" valueType="num">
                                      <p:cBhvr>
                                        <p:cTn id="8" dur="1000"/>
                                        <p:tgtEl>
                                          <p:spTgt spid="8">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8">
                                            <p:txEl>
                                              <p:pRg st="1" end="1"/>
                                            </p:txEl>
                                          </p:spTgt>
                                        </p:tgtEl>
                                      </p:cBhvr>
                                    </p:animEffect>
                                    <p:set>
                                      <p:cBhvr>
                                        <p:cTn id="10" dur="1" fill="hold">
                                          <p:stCondLst>
                                            <p:cond delay="999"/>
                                          </p:stCondLst>
                                        </p:cTn>
                                        <p:tgtEl>
                                          <p:spTgt spid="8">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8">
                                            <p:txEl>
                                              <p:pRg st="2" end="2"/>
                                            </p:txEl>
                                          </p:spTgt>
                                        </p:tgtEl>
                                        <p:attrNameLst>
                                          <p:attrName>ppt_w</p:attrName>
                                        </p:attrNameLst>
                                      </p:cBhvr>
                                      <p:tavLst>
                                        <p:tav tm="0">
                                          <p:val>
                                            <p:strVal val="ppt_w"/>
                                          </p:val>
                                        </p:tav>
                                        <p:tav tm="100000">
                                          <p:val>
                                            <p:fltVal val="0"/>
                                          </p:val>
                                        </p:tav>
                                      </p:tavLst>
                                    </p:anim>
                                    <p:anim calcmode="lin" valueType="num">
                                      <p:cBhvr>
                                        <p:cTn id="13" dur="1000"/>
                                        <p:tgtEl>
                                          <p:spTgt spid="8">
                                            <p:txEl>
                                              <p:pRg st="2" end="2"/>
                                            </p:txEl>
                                          </p:spTgt>
                                        </p:tgtEl>
                                        <p:attrNameLst>
                                          <p:attrName>ppt_h</p:attrName>
                                        </p:attrNameLst>
                                      </p:cBhvr>
                                      <p:tavLst>
                                        <p:tav tm="0">
                                          <p:val>
                                            <p:strVal val="ppt_h"/>
                                          </p:val>
                                        </p:tav>
                                        <p:tav tm="100000">
                                          <p:val>
                                            <p:fltVal val="0"/>
                                          </p:val>
                                        </p:tav>
                                      </p:tavLst>
                                    </p:anim>
                                    <p:anim calcmode="lin" valueType="num">
                                      <p:cBhvr>
                                        <p:cTn id="14" dur="1000"/>
                                        <p:tgtEl>
                                          <p:spTgt spid="8">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8">
                                            <p:txEl>
                                              <p:pRg st="2" end="2"/>
                                            </p:txEl>
                                          </p:spTgt>
                                        </p:tgtEl>
                                      </p:cBhvr>
                                    </p:animEffect>
                                    <p:set>
                                      <p:cBhvr>
                                        <p:cTn id="16" dur="1" fill="hold">
                                          <p:stCondLst>
                                            <p:cond delay="999"/>
                                          </p:stCondLst>
                                        </p:cTn>
                                        <p:tgtEl>
                                          <p:spTgt spid="8">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8">
                                            <p:txEl>
                                              <p:pRg st="3" end="3"/>
                                            </p:txEl>
                                          </p:spTgt>
                                        </p:tgtEl>
                                        <p:attrNameLst>
                                          <p:attrName>ppt_w</p:attrName>
                                        </p:attrNameLst>
                                      </p:cBhvr>
                                      <p:tavLst>
                                        <p:tav tm="0">
                                          <p:val>
                                            <p:strVal val="ppt_w"/>
                                          </p:val>
                                        </p:tav>
                                        <p:tav tm="100000">
                                          <p:val>
                                            <p:fltVal val="0"/>
                                          </p:val>
                                        </p:tav>
                                      </p:tavLst>
                                    </p:anim>
                                    <p:anim calcmode="lin" valueType="num">
                                      <p:cBhvr>
                                        <p:cTn id="19" dur="1000"/>
                                        <p:tgtEl>
                                          <p:spTgt spid="8">
                                            <p:txEl>
                                              <p:pRg st="3" end="3"/>
                                            </p:txEl>
                                          </p:spTgt>
                                        </p:tgtEl>
                                        <p:attrNameLst>
                                          <p:attrName>ppt_h</p:attrName>
                                        </p:attrNameLst>
                                      </p:cBhvr>
                                      <p:tavLst>
                                        <p:tav tm="0">
                                          <p:val>
                                            <p:strVal val="ppt_h"/>
                                          </p:val>
                                        </p:tav>
                                        <p:tav tm="100000">
                                          <p:val>
                                            <p:fltVal val="0"/>
                                          </p:val>
                                        </p:tav>
                                      </p:tavLst>
                                    </p:anim>
                                    <p:anim calcmode="lin" valueType="num">
                                      <p:cBhvr>
                                        <p:cTn id="20" dur="1000"/>
                                        <p:tgtEl>
                                          <p:spTgt spid="8">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8">
                                            <p:txEl>
                                              <p:pRg st="3" end="3"/>
                                            </p:txEl>
                                          </p:spTgt>
                                        </p:tgtEl>
                                      </p:cBhvr>
                                    </p:animEffect>
                                    <p:set>
                                      <p:cBhvr>
                                        <p:cTn id="22" dur="1" fill="hold">
                                          <p:stCondLst>
                                            <p:cond delay="999"/>
                                          </p:stCondLst>
                                        </p:cTn>
                                        <p:tgtEl>
                                          <p:spTgt spid="8">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 lý thuyết</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41</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a:xfrm>
            <a:off x="670560" y="975360"/>
            <a:ext cx="8016239" cy="3791903"/>
          </a:xfrm>
        </p:spPr>
        <p:txBody>
          <a:bodyPr/>
          <a:lstStyle/>
          <a:p>
            <a:pPr marL="457200" lvl="0" indent="-457200">
              <a:buFont typeface="+mj-lt"/>
              <a:buAutoNum type="arabicPeriod" startAt="8"/>
            </a:pPr>
            <a:r>
              <a:rPr lang="en-US"/>
              <a:t>Chế độ xem bài trình chiếu nào tương tự như chế độ xem </a:t>
            </a:r>
            <a:r>
              <a:rPr lang="en-US" b="1"/>
              <a:t>Normal</a:t>
            </a:r>
            <a:r>
              <a:rPr lang="en-US"/>
              <a:t>, hiển thị </a:t>
            </a:r>
            <a:r>
              <a:rPr lang="en-US" b="1"/>
              <a:t>outline</a:t>
            </a:r>
            <a:r>
              <a:rPr lang="en-US"/>
              <a:t> của văn bản trong bài trình chiếu và hữu ích cho mục đích chỉnh sửa?</a:t>
            </a:r>
          </a:p>
          <a:p>
            <a:pPr marL="920750" lvl="2" indent="-457200">
              <a:buFont typeface="+mj-lt"/>
              <a:buAutoNum type="alphaLcParenR"/>
            </a:pPr>
            <a:r>
              <a:rPr lang="en-US"/>
              <a:t>Notes Page</a:t>
            </a:r>
          </a:p>
          <a:p>
            <a:pPr marL="920750" lvl="2" indent="-457200">
              <a:buFont typeface="+mj-lt"/>
              <a:buAutoNum type="alphaLcParenR"/>
            </a:pPr>
            <a:r>
              <a:rPr lang="en-US"/>
              <a:t>Reading</a:t>
            </a:r>
          </a:p>
          <a:p>
            <a:pPr marL="920750" lvl="2" indent="-457200">
              <a:buFont typeface="+mj-lt"/>
              <a:buAutoNum type="alphaLcParenR"/>
            </a:pPr>
            <a:r>
              <a:rPr lang="en-US"/>
              <a:t>Slide Sorter</a:t>
            </a:r>
          </a:p>
          <a:p>
            <a:pPr marL="920750" lvl="2" indent="-457200">
              <a:buFont typeface="+mj-lt"/>
              <a:buAutoNum type="alphaLcParenR"/>
            </a:pPr>
            <a:r>
              <a:rPr lang="en-US"/>
              <a:t>Outline</a:t>
            </a:r>
          </a:p>
          <a:p>
            <a:pPr marL="0" lvl="0" indent="0">
              <a:buNone/>
            </a:pPr>
            <a:endParaRPr lang="en-US"/>
          </a:p>
        </p:txBody>
      </p:sp>
    </p:spTree>
    <p:extLst>
      <p:ext uri="{BB962C8B-B14F-4D97-AF65-F5344CB8AC3E}">
        <p14:creationId xmlns:p14="http://schemas.microsoft.com/office/powerpoint/2010/main" val="28263330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8">
                                            <p:txEl>
                                              <p:pRg st="1" end="1"/>
                                            </p:txEl>
                                          </p:spTgt>
                                        </p:tgtEl>
                                        <p:attrNameLst>
                                          <p:attrName>ppt_w</p:attrName>
                                        </p:attrNameLst>
                                      </p:cBhvr>
                                      <p:tavLst>
                                        <p:tav tm="0">
                                          <p:val>
                                            <p:strVal val="ppt_w"/>
                                          </p:val>
                                        </p:tav>
                                        <p:tav tm="100000">
                                          <p:val>
                                            <p:fltVal val="0"/>
                                          </p:val>
                                        </p:tav>
                                      </p:tavLst>
                                    </p:anim>
                                    <p:anim calcmode="lin" valueType="num">
                                      <p:cBhvr>
                                        <p:cTn id="7" dur="1000"/>
                                        <p:tgtEl>
                                          <p:spTgt spid="8">
                                            <p:txEl>
                                              <p:pRg st="1" end="1"/>
                                            </p:txEl>
                                          </p:spTgt>
                                        </p:tgtEl>
                                        <p:attrNameLst>
                                          <p:attrName>ppt_h</p:attrName>
                                        </p:attrNameLst>
                                      </p:cBhvr>
                                      <p:tavLst>
                                        <p:tav tm="0">
                                          <p:val>
                                            <p:strVal val="ppt_h"/>
                                          </p:val>
                                        </p:tav>
                                        <p:tav tm="100000">
                                          <p:val>
                                            <p:fltVal val="0"/>
                                          </p:val>
                                        </p:tav>
                                      </p:tavLst>
                                    </p:anim>
                                    <p:anim calcmode="lin" valueType="num">
                                      <p:cBhvr>
                                        <p:cTn id="8" dur="1000"/>
                                        <p:tgtEl>
                                          <p:spTgt spid="8">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8">
                                            <p:txEl>
                                              <p:pRg st="1" end="1"/>
                                            </p:txEl>
                                          </p:spTgt>
                                        </p:tgtEl>
                                      </p:cBhvr>
                                    </p:animEffect>
                                    <p:set>
                                      <p:cBhvr>
                                        <p:cTn id="10" dur="1" fill="hold">
                                          <p:stCondLst>
                                            <p:cond delay="999"/>
                                          </p:stCondLst>
                                        </p:cTn>
                                        <p:tgtEl>
                                          <p:spTgt spid="8">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8">
                                            <p:txEl>
                                              <p:pRg st="2" end="2"/>
                                            </p:txEl>
                                          </p:spTgt>
                                        </p:tgtEl>
                                        <p:attrNameLst>
                                          <p:attrName>ppt_w</p:attrName>
                                        </p:attrNameLst>
                                      </p:cBhvr>
                                      <p:tavLst>
                                        <p:tav tm="0">
                                          <p:val>
                                            <p:strVal val="ppt_w"/>
                                          </p:val>
                                        </p:tav>
                                        <p:tav tm="100000">
                                          <p:val>
                                            <p:fltVal val="0"/>
                                          </p:val>
                                        </p:tav>
                                      </p:tavLst>
                                    </p:anim>
                                    <p:anim calcmode="lin" valueType="num">
                                      <p:cBhvr>
                                        <p:cTn id="13" dur="1000"/>
                                        <p:tgtEl>
                                          <p:spTgt spid="8">
                                            <p:txEl>
                                              <p:pRg st="2" end="2"/>
                                            </p:txEl>
                                          </p:spTgt>
                                        </p:tgtEl>
                                        <p:attrNameLst>
                                          <p:attrName>ppt_h</p:attrName>
                                        </p:attrNameLst>
                                      </p:cBhvr>
                                      <p:tavLst>
                                        <p:tav tm="0">
                                          <p:val>
                                            <p:strVal val="ppt_h"/>
                                          </p:val>
                                        </p:tav>
                                        <p:tav tm="100000">
                                          <p:val>
                                            <p:fltVal val="0"/>
                                          </p:val>
                                        </p:tav>
                                      </p:tavLst>
                                    </p:anim>
                                    <p:anim calcmode="lin" valueType="num">
                                      <p:cBhvr>
                                        <p:cTn id="14" dur="1000"/>
                                        <p:tgtEl>
                                          <p:spTgt spid="8">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8">
                                            <p:txEl>
                                              <p:pRg st="2" end="2"/>
                                            </p:txEl>
                                          </p:spTgt>
                                        </p:tgtEl>
                                      </p:cBhvr>
                                    </p:animEffect>
                                    <p:set>
                                      <p:cBhvr>
                                        <p:cTn id="16" dur="1" fill="hold">
                                          <p:stCondLst>
                                            <p:cond delay="999"/>
                                          </p:stCondLst>
                                        </p:cTn>
                                        <p:tgtEl>
                                          <p:spTgt spid="8">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8">
                                            <p:txEl>
                                              <p:pRg st="3" end="3"/>
                                            </p:txEl>
                                          </p:spTgt>
                                        </p:tgtEl>
                                        <p:attrNameLst>
                                          <p:attrName>ppt_w</p:attrName>
                                        </p:attrNameLst>
                                      </p:cBhvr>
                                      <p:tavLst>
                                        <p:tav tm="0">
                                          <p:val>
                                            <p:strVal val="ppt_w"/>
                                          </p:val>
                                        </p:tav>
                                        <p:tav tm="100000">
                                          <p:val>
                                            <p:fltVal val="0"/>
                                          </p:val>
                                        </p:tav>
                                      </p:tavLst>
                                    </p:anim>
                                    <p:anim calcmode="lin" valueType="num">
                                      <p:cBhvr>
                                        <p:cTn id="19" dur="1000"/>
                                        <p:tgtEl>
                                          <p:spTgt spid="8">
                                            <p:txEl>
                                              <p:pRg st="3" end="3"/>
                                            </p:txEl>
                                          </p:spTgt>
                                        </p:tgtEl>
                                        <p:attrNameLst>
                                          <p:attrName>ppt_h</p:attrName>
                                        </p:attrNameLst>
                                      </p:cBhvr>
                                      <p:tavLst>
                                        <p:tav tm="0">
                                          <p:val>
                                            <p:strVal val="ppt_h"/>
                                          </p:val>
                                        </p:tav>
                                        <p:tav tm="100000">
                                          <p:val>
                                            <p:fltVal val="0"/>
                                          </p:val>
                                        </p:tav>
                                      </p:tavLst>
                                    </p:anim>
                                    <p:anim calcmode="lin" valueType="num">
                                      <p:cBhvr>
                                        <p:cTn id="20" dur="1000"/>
                                        <p:tgtEl>
                                          <p:spTgt spid="8">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8">
                                            <p:txEl>
                                              <p:pRg st="3" end="3"/>
                                            </p:txEl>
                                          </p:spTgt>
                                        </p:tgtEl>
                                      </p:cBhvr>
                                    </p:animEffect>
                                    <p:set>
                                      <p:cBhvr>
                                        <p:cTn id="22" dur="1" fill="hold">
                                          <p:stCondLst>
                                            <p:cond delay="999"/>
                                          </p:stCondLst>
                                        </p:cTn>
                                        <p:tgtEl>
                                          <p:spTgt spid="8">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 lý thuyết</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42</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a:xfrm>
            <a:off x="670560" y="975360"/>
            <a:ext cx="8016239" cy="3791903"/>
          </a:xfrm>
        </p:spPr>
        <p:txBody>
          <a:bodyPr/>
          <a:lstStyle/>
          <a:p>
            <a:pPr marL="457200" lvl="0" indent="-457200">
              <a:buFont typeface="+mj-lt"/>
              <a:buAutoNum type="arabicPeriod" startAt="9"/>
            </a:pPr>
            <a:r>
              <a:rPr lang="en-US"/>
              <a:t>Chế độ xem bài trình chiếu nào hiển thị hình thu nhỏ của tất cả các trang trình chiếu và cho phép bạn thay đổi thứ tự các trang trình chiếu, thêm hiệu ứng đặc biệt và xem các phần, nhưng không thể sử dụng để chỉnh sửa nội dung của trang trình chiếu?</a:t>
            </a:r>
          </a:p>
          <a:p>
            <a:pPr marL="920750" lvl="2" indent="-457200">
              <a:buFont typeface="+mj-lt"/>
              <a:buAutoNum type="alphaLcParenR"/>
            </a:pPr>
            <a:r>
              <a:rPr lang="en-US"/>
              <a:t>Normal</a:t>
            </a:r>
          </a:p>
          <a:p>
            <a:pPr marL="920750" lvl="2" indent="-457200">
              <a:buFont typeface="+mj-lt"/>
              <a:buAutoNum type="alphaLcParenR"/>
            </a:pPr>
            <a:r>
              <a:rPr lang="en-US"/>
              <a:t>Reading</a:t>
            </a:r>
          </a:p>
          <a:p>
            <a:pPr marL="920750" lvl="2" indent="-457200">
              <a:buFont typeface="+mj-lt"/>
              <a:buAutoNum type="alphaLcParenR"/>
            </a:pPr>
            <a:r>
              <a:rPr lang="en-US"/>
              <a:t>Outline</a:t>
            </a:r>
          </a:p>
          <a:p>
            <a:pPr marL="920750" lvl="2" indent="-457200">
              <a:buFont typeface="+mj-lt"/>
              <a:buAutoNum type="alphaLcParenR"/>
            </a:pPr>
            <a:r>
              <a:rPr lang="en-US"/>
              <a:t>Slide Sorter</a:t>
            </a:r>
          </a:p>
          <a:p>
            <a:pPr marL="0" lvl="0" indent="0">
              <a:buNone/>
            </a:pPr>
            <a:endParaRPr lang="en-US"/>
          </a:p>
        </p:txBody>
      </p:sp>
    </p:spTree>
    <p:extLst>
      <p:ext uri="{BB962C8B-B14F-4D97-AF65-F5344CB8AC3E}">
        <p14:creationId xmlns:p14="http://schemas.microsoft.com/office/powerpoint/2010/main" val="3411027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8">
                                            <p:txEl>
                                              <p:pRg st="1" end="1"/>
                                            </p:txEl>
                                          </p:spTgt>
                                        </p:tgtEl>
                                        <p:attrNameLst>
                                          <p:attrName>ppt_w</p:attrName>
                                        </p:attrNameLst>
                                      </p:cBhvr>
                                      <p:tavLst>
                                        <p:tav tm="0">
                                          <p:val>
                                            <p:strVal val="ppt_w"/>
                                          </p:val>
                                        </p:tav>
                                        <p:tav tm="100000">
                                          <p:val>
                                            <p:fltVal val="0"/>
                                          </p:val>
                                        </p:tav>
                                      </p:tavLst>
                                    </p:anim>
                                    <p:anim calcmode="lin" valueType="num">
                                      <p:cBhvr>
                                        <p:cTn id="7" dur="1000"/>
                                        <p:tgtEl>
                                          <p:spTgt spid="8">
                                            <p:txEl>
                                              <p:pRg st="1" end="1"/>
                                            </p:txEl>
                                          </p:spTgt>
                                        </p:tgtEl>
                                        <p:attrNameLst>
                                          <p:attrName>ppt_h</p:attrName>
                                        </p:attrNameLst>
                                      </p:cBhvr>
                                      <p:tavLst>
                                        <p:tav tm="0">
                                          <p:val>
                                            <p:strVal val="ppt_h"/>
                                          </p:val>
                                        </p:tav>
                                        <p:tav tm="100000">
                                          <p:val>
                                            <p:fltVal val="0"/>
                                          </p:val>
                                        </p:tav>
                                      </p:tavLst>
                                    </p:anim>
                                    <p:anim calcmode="lin" valueType="num">
                                      <p:cBhvr>
                                        <p:cTn id="8" dur="1000"/>
                                        <p:tgtEl>
                                          <p:spTgt spid="8">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8">
                                            <p:txEl>
                                              <p:pRg st="1" end="1"/>
                                            </p:txEl>
                                          </p:spTgt>
                                        </p:tgtEl>
                                      </p:cBhvr>
                                    </p:animEffect>
                                    <p:set>
                                      <p:cBhvr>
                                        <p:cTn id="10" dur="1" fill="hold">
                                          <p:stCondLst>
                                            <p:cond delay="999"/>
                                          </p:stCondLst>
                                        </p:cTn>
                                        <p:tgtEl>
                                          <p:spTgt spid="8">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8">
                                            <p:txEl>
                                              <p:pRg st="2" end="2"/>
                                            </p:txEl>
                                          </p:spTgt>
                                        </p:tgtEl>
                                        <p:attrNameLst>
                                          <p:attrName>ppt_w</p:attrName>
                                        </p:attrNameLst>
                                      </p:cBhvr>
                                      <p:tavLst>
                                        <p:tav tm="0">
                                          <p:val>
                                            <p:strVal val="ppt_w"/>
                                          </p:val>
                                        </p:tav>
                                        <p:tav tm="100000">
                                          <p:val>
                                            <p:fltVal val="0"/>
                                          </p:val>
                                        </p:tav>
                                      </p:tavLst>
                                    </p:anim>
                                    <p:anim calcmode="lin" valueType="num">
                                      <p:cBhvr>
                                        <p:cTn id="13" dur="1000"/>
                                        <p:tgtEl>
                                          <p:spTgt spid="8">
                                            <p:txEl>
                                              <p:pRg st="2" end="2"/>
                                            </p:txEl>
                                          </p:spTgt>
                                        </p:tgtEl>
                                        <p:attrNameLst>
                                          <p:attrName>ppt_h</p:attrName>
                                        </p:attrNameLst>
                                      </p:cBhvr>
                                      <p:tavLst>
                                        <p:tav tm="0">
                                          <p:val>
                                            <p:strVal val="ppt_h"/>
                                          </p:val>
                                        </p:tav>
                                        <p:tav tm="100000">
                                          <p:val>
                                            <p:fltVal val="0"/>
                                          </p:val>
                                        </p:tav>
                                      </p:tavLst>
                                    </p:anim>
                                    <p:anim calcmode="lin" valueType="num">
                                      <p:cBhvr>
                                        <p:cTn id="14" dur="1000"/>
                                        <p:tgtEl>
                                          <p:spTgt spid="8">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8">
                                            <p:txEl>
                                              <p:pRg st="2" end="2"/>
                                            </p:txEl>
                                          </p:spTgt>
                                        </p:tgtEl>
                                      </p:cBhvr>
                                    </p:animEffect>
                                    <p:set>
                                      <p:cBhvr>
                                        <p:cTn id="16" dur="1" fill="hold">
                                          <p:stCondLst>
                                            <p:cond delay="999"/>
                                          </p:stCondLst>
                                        </p:cTn>
                                        <p:tgtEl>
                                          <p:spTgt spid="8">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8">
                                            <p:txEl>
                                              <p:pRg st="3" end="3"/>
                                            </p:txEl>
                                          </p:spTgt>
                                        </p:tgtEl>
                                        <p:attrNameLst>
                                          <p:attrName>ppt_w</p:attrName>
                                        </p:attrNameLst>
                                      </p:cBhvr>
                                      <p:tavLst>
                                        <p:tav tm="0">
                                          <p:val>
                                            <p:strVal val="ppt_w"/>
                                          </p:val>
                                        </p:tav>
                                        <p:tav tm="100000">
                                          <p:val>
                                            <p:fltVal val="0"/>
                                          </p:val>
                                        </p:tav>
                                      </p:tavLst>
                                    </p:anim>
                                    <p:anim calcmode="lin" valueType="num">
                                      <p:cBhvr>
                                        <p:cTn id="19" dur="1000"/>
                                        <p:tgtEl>
                                          <p:spTgt spid="8">
                                            <p:txEl>
                                              <p:pRg st="3" end="3"/>
                                            </p:txEl>
                                          </p:spTgt>
                                        </p:tgtEl>
                                        <p:attrNameLst>
                                          <p:attrName>ppt_h</p:attrName>
                                        </p:attrNameLst>
                                      </p:cBhvr>
                                      <p:tavLst>
                                        <p:tav tm="0">
                                          <p:val>
                                            <p:strVal val="ppt_h"/>
                                          </p:val>
                                        </p:tav>
                                        <p:tav tm="100000">
                                          <p:val>
                                            <p:fltVal val="0"/>
                                          </p:val>
                                        </p:tav>
                                      </p:tavLst>
                                    </p:anim>
                                    <p:anim calcmode="lin" valueType="num">
                                      <p:cBhvr>
                                        <p:cTn id="20" dur="1000"/>
                                        <p:tgtEl>
                                          <p:spTgt spid="8">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8">
                                            <p:txEl>
                                              <p:pRg st="3" end="3"/>
                                            </p:txEl>
                                          </p:spTgt>
                                        </p:tgtEl>
                                      </p:cBhvr>
                                    </p:animEffect>
                                    <p:set>
                                      <p:cBhvr>
                                        <p:cTn id="22" dur="1" fill="hold">
                                          <p:stCondLst>
                                            <p:cond delay="999"/>
                                          </p:stCondLst>
                                        </p:cTn>
                                        <p:tgtEl>
                                          <p:spTgt spid="8">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 lý thuyết</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43</a:t>
            </a:fld>
            <a:endParaRPr lang="en-US"/>
          </a:p>
        </p:txBody>
      </p:sp>
      <p:sp>
        <p:nvSpPr>
          <p:cNvPr id="8" name="Text Placeholder 7">
            <a:extLst>
              <a:ext uri="{FF2B5EF4-FFF2-40B4-BE49-F238E27FC236}">
                <a16:creationId xmlns:a16="http://schemas.microsoft.com/office/drawing/2014/main" id="{C7128B40-5389-4C1A-8C27-A7359BBBED46}"/>
              </a:ext>
            </a:extLst>
          </p:cNvPr>
          <p:cNvSpPr>
            <a:spLocks noGrp="1"/>
          </p:cNvSpPr>
          <p:nvPr>
            <p:ph type="body" sz="quarter" idx="13"/>
          </p:nvPr>
        </p:nvSpPr>
        <p:spPr>
          <a:xfrm>
            <a:off x="670560" y="975360"/>
            <a:ext cx="8016239" cy="3791903"/>
          </a:xfrm>
        </p:spPr>
        <p:txBody>
          <a:bodyPr/>
          <a:lstStyle/>
          <a:p>
            <a:pPr marL="457200" lvl="0" indent="-457200">
              <a:buFont typeface="+mj-lt"/>
              <a:buAutoNum type="arabicPeriod" startAt="10"/>
            </a:pPr>
            <a:r>
              <a:rPr lang="en-US"/>
              <a:t>Tùy chọn thẻ File nào cho phép bạn xem và sửa đổi các thuộc tính của tài liệu?</a:t>
            </a:r>
          </a:p>
          <a:p>
            <a:pPr marL="920750" lvl="2" indent="-457200">
              <a:buFont typeface="+mj-lt"/>
              <a:buAutoNum type="alphaLcParenR"/>
            </a:pPr>
            <a:r>
              <a:rPr lang="en-US"/>
              <a:t>Account</a:t>
            </a:r>
          </a:p>
          <a:p>
            <a:pPr marL="920750" lvl="2" indent="-457200">
              <a:buFont typeface="+mj-lt"/>
              <a:buAutoNum type="alphaLcParenR"/>
            </a:pPr>
            <a:r>
              <a:rPr lang="en-US"/>
              <a:t>Save</a:t>
            </a:r>
          </a:p>
          <a:p>
            <a:pPr marL="920750" lvl="2" indent="-457200">
              <a:buFont typeface="+mj-lt"/>
              <a:buAutoNum type="alphaLcParenR"/>
            </a:pPr>
            <a:r>
              <a:rPr lang="en-US"/>
              <a:t>Options</a:t>
            </a:r>
          </a:p>
          <a:p>
            <a:pPr marL="920750" lvl="2" indent="-457200">
              <a:buFont typeface="+mj-lt"/>
              <a:buAutoNum type="alphaLcParenR"/>
            </a:pPr>
            <a:r>
              <a:rPr lang="en-US"/>
              <a:t>Info</a:t>
            </a:r>
          </a:p>
          <a:p>
            <a:pPr marL="0" lvl="0" indent="0">
              <a:buNone/>
            </a:pPr>
            <a:endParaRPr lang="en-US"/>
          </a:p>
        </p:txBody>
      </p:sp>
    </p:spTree>
    <p:extLst>
      <p:ext uri="{BB962C8B-B14F-4D97-AF65-F5344CB8AC3E}">
        <p14:creationId xmlns:p14="http://schemas.microsoft.com/office/powerpoint/2010/main" val="35106696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8">
                                            <p:txEl>
                                              <p:pRg st="1" end="1"/>
                                            </p:txEl>
                                          </p:spTgt>
                                        </p:tgtEl>
                                        <p:attrNameLst>
                                          <p:attrName>ppt_w</p:attrName>
                                        </p:attrNameLst>
                                      </p:cBhvr>
                                      <p:tavLst>
                                        <p:tav tm="0">
                                          <p:val>
                                            <p:strVal val="ppt_w"/>
                                          </p:val>
                                        </p:tav>
                                        <p:tav tm="100000">
                                          <p:val>
                                            <p:fltVal val="0"/>
                                          </p:val>
                                        </p:tav>
                                      </p:tavLst>
                                    </p:anim>
                                    <p:anim calcmode="lin" valueType="num">
                                      <p:cBhvr>
                                        <p:cTn id="7" dur="1000"/>
                                        <p:tgtEl>
                                          <p:spTgt spid="8">
                                            <p:txEl>
                                              <p:pRg st="1" end="1"/>
                                            </p:txEl>
                                          </p:spTgt>
                                        </p:tgtEl>
                                        <p:attrNameLst>
                                          <p:attrName>ppt_h</p:attrName>
                                        </p:attrNameLst>
                                      </p:cBhvr>
                                      <p:tavLst>
                                        <p:tav tm="0">
                                          <p:val>
                                            <p:strVal val="ppt_h"/>
                                          </p:val>
                                        </p:tav>
                                        <p:tav tm="100000">
                                          <p:val>
                                            <p:fltVal val="0"/>
                                          </p:val>
                                        </p:tav>
                                      </p:tavLst>
                                    </p:anim>
                                    <p:anim calcmode="lin" valueType="num">
                                      <p:cBhvr>
                                        <p:cTn id="8" dur="1000"/>
                                        <p:tgtEl>
                                          <p:spTgt spid="8">
                                            <p:txEl>
                                              <p:pRg st="1" end="1"/>
                                            </p:txEl>
                                          </p:spTgt>
                                        </p:tgtEl>
                                        <p:attrNameLst>
                                          <p:attrName>style.rotation</p:attrName>
                                        </p:attrNameLst>
                                      </p:cBhvr>
                                      <p:tavLst>
                                        <p:tav tm="0">
                                          <p:val>
                                            <p:fltVal val="0"/>
                                          </p:val>
                                        </p:tav>
                                        <p:tav tm="100000">
                                          <p:val>
                                            <p:fltVal val="90"/>
                                          </p:val>
                                        </p:tav>
                                      </p:tavLst>
                                    </p:anim>
                                    <p:animEffect transition="out" filter="fade">
                                      <p:cBhvr>
                                        <p:cTn id="9" dur="1000"/>
                                        <p:tgtEl>
                                          <p:spTgt spid="8">
                                            <p:txEl>
                                              <p:pRg st="1" end="1"/>
                                            </p:txEl>
                                          </p:spTgt>
                                        </p:tgtEl>
                                      </p:cBhvr>
                                    </p:animEffect>
                                    <p:set>
                                      <p:cBhvr>
                                        <p:cTn id="10" dur="1" fill="hold">
                                          <p:stCondLst>
                                            <p:cond delay="999"/>
                                          </p:stCondLst>
                                        </p:cTn>
                                        <p:tgtEl>
                                          <p:spTgt spid="8">
                                            <p:txEl>
                                              <p:pRg st="1" end="1"/>
                                            </p:txEl>
                                          </p:spTgt>
                                        </p:tgtEl>
                                        <p:attrNameLst>
                                          <p:attrName>style.visibility</p:attrName>
                                        </p:attrNameLst>
                                      </p:cBhvr>
                                      <p:to>
                                        <p:strVal val="hidden"/>
                                      </p:to>
                                    </p:set>
                                  </p:childTnLst>
                                </p:cTn>
                              </p:par>
                              <p:par>
                                <p:cTn id="11" presetID="31" presetClass="exit" presetSubtype="0" fill="hold" nodeType="withEffect">
                                  <p:stCondLst>
                                    <p:cond delay="0"/>
                                  </p:stCondLst>
                                  <p:childTnLst>
                                    <p:anim calcmode="lin" valueType="num">
                                      <p:cBhvr>
                                        <p:cTn id="12" dur="1000"/>
                                        <p:tgtEl>
                                          <p:spTgt spid="8">
                                            <p:txEl>
                                              <p:pRg st="2" end="2"/>
                                            </p:txEl>
                                          </p:spTgt>
                                        </p:tgtEl>
                                        <p:attrNameLst>
                                          <p:attrName>ppt_w</p:attrName>
                                        </p:attrNameLst>
                                      </p:cBhvr>
                                      <p:tavLst>
                                        <p:tav tm="0">
                                          <p:val>
                                            <p:strVal val="ppt_w"/>
                                          </p:val>
                                        </p:tav>
                                        <p:tav tm="100000">
                                          <p:val>
                                            <p:fltVal val="0"/>
                                          </p:val>
                                        </p:tav>
                                      </p:tavLst>
                                    </p:anim>
                                    <p:anim calcmode="lin" valueType="num">
                                      <p:cBhvr>
                                        <p:cTn id="13" dur="1000"/>
                                        <p:tgtEl>
                                          <p:spTgt spid="8">
                                            <p:txEl>
                                              <p:pRg st="2" end="2"/>
                                            </p:txEl>
                                          </p:spTgt>
                                        </p:tgtEl>
                                        <p:attrNameLst>
                                          <p:attrName>ppt_h</p:attrName>
                                        </p:attrNameLst>
                                      </p:cBhvr>
                                      <p:tavLst>
                                        <p:tav tm="0">
                                          <p:val>
                                            <p:strVal val="ppt_h"/>
                                          </p:val>
                                        </p:tav>
                                        <p:tav tm="100000">
                                          <p:val>
                                            <p:fltVal val="0"/>
                                          </p:val>
                                        </p:tav>
                                      </p:tavLst>
                                    </p:anim>
                                    <p:anim calcmode="lin" valueType="num">
                                      <p:cBhvr>
                                        <p:cTn id="14" dur="1000"/>
                                        <p:tgtEl>
                                          <p:spTgt spid="8">
                                            <p:txEl>
                                              <p:pRg st="2" end="2"/>
                                            </p:txEl>
                                          </p:spTgt>
                                        </p:tgtEl>
                                        <p:attrNameLst>
                                          <p:attrName>style.rotation</p:attrName>
                                        </p:attrNameLst>
                                      </p:cBhvr>
                                      <p:tavLst>
                                        <p:tav tm="0">
                                          <p:val>
                                            <p:fltVal val="0"/>
                                          </p:val>
                                        </p:tav>
                                        <p:tav tm="100000">
                                          <p:val>
                                            <p:fltVal val="90"/>
                                          </p:val>
                                        </p:tav>
                                      </p:tavLst>
                                    </p:anim>
                                    <p:animEffect transition="out" filter="fade">
                                      <p:cBhvr>
                                        <p:cTn id="15" dur="1000"/>
                                        <p:tgtEl>
                                          <p:spTgt spid="8">
                                            <p:txEl>
                                              <p:pRg st="2" end="2"/>
                                            </p:txEl>
                                          </p:spTgt>
                                        </p:tgtEl>
                                      </p:cBhvr>
                                    </p:animEffect>
                                    <p:set>
                                      <p:cBhvr>
                                        <p:cTn id="16" dur="1" fill="hold">
                                          <p:stCondLst>
                                            <p:cond delay="999"/>
                                          </p:stCondLst>
                                        </p:cTn>
                                        <p:tgtEl>
                                          <p:spTgt spid="8">
                                            <p:txEl>
                                              <p:pRg st="2" end="2"/>
                                            </p:txEl>
                                          </p:spTgt>
                                        </p:tgtEl>
                                        <p:attrNameLst>
                                          <p:attrName>style.visibility</p:attrName>
                                        </p:attrNameLst>
                                      </p:cBhvr>
                                      <p:to>
                                        <p:strVal val="hidden"/>
                                      </p:to>
                                    </p:set>
                                  </p:childTnLst>
                                </p:cTn>
                              </p:par>
                              <p:par>
                                <p:cTn id="17" presetID="31" presetClass="exit" presetSubtype="0" fill="hold" nodeType="withEffect">
                                  <p:stCondLst>
                                    <p:cond delay="0"/>
                                  </p:stCondLst>
                                  <p:childTnLst>
                                    <p:anim calcmode="lin" valueType="num">
                                      <p:cBhvr>
                                        <p:cTn id="18" dur="1000"/>
                                        <p:tgtEl>
                                          <p:spTgt spid="8">
                                            <p:txEl>
                                              <p:pRg st="3" end="3"/>
                                            </p:txEl>
                                          </p:spTgt>
                                        </p:tgtEl>
                                        <p:attrNameLst>
                                          <p:attrName>ppt_w</p:attrName>
                                        </p:attrNameLst>
                                      </p:cBhvr>
                                      <p:tavLst>
                                        <p:tav tm="0">
                                          <p:val>
                                            <p:strVal val="ppt_w"/>
                                          </p:val>
                                        </p:tav>
                                        <p:tav tm="100000">
                                          <p:val>
                                            <p:fltVal val="0"/>
                                          </p:val>
                                        </p:tav>
                                      </p:tavLst>
                                    </p:anim>
                                    <p:anim calcmode="lin" valueType="num">
                                      <p:cBhvr>
                                        <p:cTn id="19" dur="1000"/>
                                        <p:tgtEl>
                                          <p:spTgt spid="8">
                                            <p:txEl>
                                              <p:pRg st="3" end="3"/>
                                            </p:txEl>
                                          </p:spTgt>
                                        </p:tgtEl>
                                        <p:attrNameLst>
                                          <p:attrName>ppt_h</p:attrName>
                                        </p:attrNameLst>
                                      </p:cBhvr>
                                      <p:tavLst>
                                        <p:tav tm="0">
                                          <p:val>
                                            <p:strVal val="ppt_h"/>
                                          </p:val>
                                        </p:tav>
                                        <p:tav tm="100000">
                                          <p:val>
                                            <p:fltVal val="0"/>
                                          </p:val>
                                        </p:tav>
                                      </p:tavLst>
                                    </p:anim>
                                    <p:anim calcmode="lin" valueType="num">
                                      <p:cBhvr>
                                        <p:cTn id="20" dur="1000"/>
                                        <p:tgtEl>
                                          <p:spTgt spid="8">
                                            <p:txEl>
                                              <p:pRg st="3" end="3"/>
                                            </p:txEl>
                                          </p:spTgt>
                                        </p:tgtEl>
                                        <p:attrNameLst>
                                          <p:attrName>style.rotation</p:attrName>
                                        </p:attrNameLst>
                                      </p:cBhvr>
                                      <p:tavLst>
                                        <p:tav tm="0">
                                          <p:val>
                                            <p:fltVal val="0"/>
                                          </p:val>
                                        </p:tav>
                                        <p:tav tm="100000">
                                          <p:val>
                                            <p:fltVal val="90"/>
                                          </p:val>
                                        </p:tav>
                                      </p:tavLst>
                                    </p:anim>
                                    <p:animEffect transition="out" filter="fade">
                                      <p:cBhvr>
                                        <p:cTn id="21" dur="1000"/>
                                        <p:tgtEl>
                                          <p:spTgt spid="8">
                                            <p:txEl>
                                              <p:pRg st="3" end="3"/>
                                            </p:txEl>
                                          </p:spTgt>
                                        </p:tgtEl>
                                      </p:cBhvr>
                                    </p:animEffect>
                                    <p:set>
                                      <p:cBhvr>
                                        <p:cTn id="22" dur="1" fill="hold">
                                          <p:stCondLst>
                                            <p:cond delay="999"/>
                                          </p:stCondLst>
                                        </p:cTn>
                                        <p:tgtEl>
                                          <p:spTgt spid="8">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Khởi</a:t>
            </a:r>
            <a:r>
              <a:rPr lang="en-US" dirty="0"/>
              <a:t> </a:t>
            </a:r>
            <a:r>
              <a:rPr lang="en-US" err="1"/>
              <a:t>động</a:t>
            </a:r>
            <a:r>
              <a:rPr lang="en-US"/>
              <a:t> PowerPoint </a:t>
            </a:r>
            <a:r>
              <a:rPr lang="en-US" dirty="0"/>
              <a:t>2016</a:t>
            </a:r>
          </a:p>
        </p:txBody>
      </p:sp>
      <p:sp>
        <p:nvSpPr>
          <p:cNvPr id="3" name="Content Placeholder 2"/>
          <p:cNvSpPr>
            <a:spLocks noGrp="1"/>
          </p:cNvSpPr>
          <p:nvPr>
            <p:ph type="body" sz="quarter" idx="13"/>
          </p:nvPr>
        </p:nvSpPr>
        <p:spPr>
          <a:xfrm>
            <a:off x="209320" y="1489145"/>
            <a:ext cx="4144471" cy="2728050"/>
          </a:xfrm>
        </p:spPr>
        <p:txBody>
          <a:bodyPr/>
          <a:lstStyle/>
          <a:p>
            <a:r>
              <a:rPr lang="en-US" dirty="0" err="1"/>
              <a:t>Từ</a:t>
            </a:r>
            <a:r>
              <a:rPr lang="en-US" dirty="0"/>
              <a:t> </a:t>
            </a:r>
            <a:r>
              <a:rPr lang="en-US" dirty="0" err="1"/>
              <a:t>màn</a:t>
            </a:r>
            <a:r>
              <a:rPr lang="en-US" dirty="0"/>
              <a:t> </a:t>
            </a:r>
            <a:r>
              <a:rPr lang="en-US" dirty="0" err="1"/>
              <a:t>hình</a:t>
            </a:r>
            <a:r>
              <a:rPr lang="en-US" dirty="0"/>
              <a:t> Desktop.</a:t>
            </a:r>
          </a:p>
          <a:p>
            <a:r>
              <a:rPr lang="en-US" dirty="0" err="1"/>
              <a:t>Từ</a:t>
            </a:r>
            <a:r>
              <a:rPr lang="en-US" dirty="0"/>
              <a:t> </a:t>
            </a:r>
            <a:r>
              <a:rPr lang="en-US" dirty="0" err="1"/>
              <a:t>thanh</a:t>
            </a:r>
            <a:r>
              <a:rPr lang="en-US" dirty="0"/>
              <a:t> </a:t>
            </a:r>
            <a:r>
              <a:rPr lang="en-US" dirty="0" err="1"/>
              <a:t>tác</a:t>
            </a:r>
            <a:r>
              <a:rPr lang="en-US" dirty="0"/>
              <a:t> </a:t>
            </a:r>
            <a:r>
              <a:rPr lang="en-US" dirty="0" err="1"/>
              <a:t>vụ</a:t>
            </a:r>
            <a:r>
              <a:rPr lang="en-US" dirty="0"/>
              <a:t> (Taskbar).</a:t>
            </a:r>
          </a:p>
          <a:p>
            <a:r>
              <a:rPr lang="en-US" dirty="0" err="1"/>
              <a:t>Từ</a:t>
            </a:r>
            <a:r>
              <a:rPr lang="en-US" dirty="0"/>
              <a:t> </a:t>
            </a:r>
            <a:r>
              <a:rPr lang="en-US" dirty="0" err="1"/>
              <a:t>hộp</a:t>
            </a:r>
            <a:r>
              <a:rPr lang="en-US" dirty="0"/>
              <a:t> </a:t>
            </a:r>
            <a:r>
              <a:rPr lang="en-US" dirty="0" err="1"/>
              <a:t>tìm</a:t>
            </a:r>
            <a:r>
              <a:rPr lang="en-US" dirty="0"/>
              <a:t> </a:t>
            </a:r>
            <a:r>
              <a:rPr lang="en-US" dirty="0" err="1"/>
              <a:t>kiếm</a:t>
            </a:r>
            <a:r>
              <a:rPr lang="en-US" dirty="0"/>
              <a:t> </a:t>
            </a:r>
            <a:r>
              <a:rPr lang="en-US" dirty="0" err="1"/>
              <a:t>trên</a:t>
            </a:r>
            <a:r>
              <a:rPr lang="en-US" dirty="0"/>
              <a:t> </a:t>
            </a:r>
            <a:r>
              <a:rPr lang="en-US" dirty="0" err="1"/>
              <a:t>thanh</a:t>
            </a:r>
            <a:r>
              <a:rPr lang="en-US" dirty="0"/>
              <a:t> </a:t>
            </a:r>
            <a:r>
              <a:rPr lang="en-US" dirty="0" err="1"/>
              <a:t>tác</a:t>
            </a:r>
            <a:r>
              <a:rPr lang="en-US" dirty="0"/>
              <a:t> </a:t>
            </a:r>
            <a:r>
              <a:rPr lang="en-US" dirty="0" err="1"/>
              <a:t>vụ</a:t>
            </a:r>
            <a:r>
              <a:rPr lang="en-US" dirty="0"/>
              <a:t> (Search box).</a:t>
            </a:r>
          </a:p>
          <a:p>
            <a:r>
              <a:rPr lang="en-US" dirty="0" err="1"/>
              <a:t>Từ</a:t>
            </a:r>
            <a:r>
              <a:rPr lang="en-US" dirty="0"/>
              <a:t> Menu Start.</a:t>
            </a:r>
          </a:p>
          <a:p>
            <a:r>
              <a:rPr lang="en-US" err="1"/>
              <a:t>Từ</a:t>
            </a:r>
            <a:r>
              <a:rPr lang="en-US"/>
              <a:t> phím Windows.</a:t>
            </a:r>
            <a:endParaRPr lang="en-US" dirty="0"/>
          </a:p>
          <a:p>
            <a:endParaRPr lang="en-US" dirty="0"/>
          </a:p>
        </p:txBody>
      </p:sp>
      <p:sp>
        <p:nvSpPr>
          <p:cNvPr id="7" name="Date Placeholder 6"/>
          <p:cNvSpPr>
            <a:spLocks noGrp="1"/>
          </p:cNvSpPr>
          <p:nvPr>
            <p:ph type="dt" sz="half" idx="14"/>
          </p:nvPr>
        </p:nvSpPr>
        <p:spPr/>
        <p:txBody>
          <a:bodyPr/>
          <a:lstStyle/>
          <a:p>
            <a:fld id="{C15161DE-3666-485A-8EBA-3B13B3BF79E2}" type="datetime1">
              <a:rPr lang="en-US" smtClean="0"/>
              <a:t>8/27/2021</a:t>
            </a:fld>
            <a:endParaRPr lang="en-US"/>
          </a:p>
        </p:txBody>
      </p:sp>
      <p:sp>
        <p:nvSpPr>
          <p:cNvPr id="8" name="Footer Placeholder 7"/>
          <p:cNvSpPr>
            <a:spLocks noGrp="1"/>
          </p:cNvSpPr>
          <p:nvPr>
            <p:ph type="ftr" sz="quarter" idx="15"/>
          </p:nvPr>
        </p:nvSpPr>
        <p:spPr/>
        <p:txBody>
          <a:bodyPr/>
          <a:lstStyle/>
          <a:p>
            <a:r>
              <a:rPr lang="en-US"/>
              <a:t>MOS Word 2016 - IIG Vietnam</a:t>
            </a:r>
          </a:p>
        </p:txBody>
      </p:sp>
      <p:sp>
        <p:nvSpPr>
          <p:cNvPr id="9" name="Slide Number Placeholder 8"/>
          <p:cNvSpPr>
            <a:spLocks noGrp="1"/>
          </p:cNvSpPr>
          <p:nvPr>
            <p:ph type="sldNum" sz="quarter" idx="16"/>
          </p:nvPr>
        </p:nvSpPr>
        <p:spPr/>
        <p:txBody>
          <a:bodyPr/>
          <a:lstStyle/>
          <a:p>
            <a:fld id="{E49F9262-1392-45F9-82B8-E6BAB6B74FE5}" type="slidenum">
              <a:rPr lang="en-US" smtClean="0"/>
              <a:t>5</a:t>
            </a:fld>
            <a:endParaRPr lang="en-US"/>
          </a:p>
        </p:txBody>
      </p:sp>
      <p:pic>
        <p:nvPicPr>
          <p:cNvPr id="10" name="Picture 9">
            <a:extLst>
              <a:ext uri="{FF2B5EF4-FFF2-40B4-BE49-F238E27FC236}">
                <a16:creationId xmlns:a16="http://schemas.microsoft.com/office/drawing/2014/main" id="{E2240C07-6524-4849-9DA4-D9206C9B404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89066" y="1132682"/>
            <a:ext cx="1602290" cy="2728051"/>
          </a:xfrm>
          <a:prstGeom prst="rect">
            <a:avLst/>
          </a:prstGeom>
          <a:noFill/>
        </p:spPr>
      </p:pic>
      <p:pic>
        <p:nvPicPr>
          <p:cNvPr id="11" name="Picture 10">
            <a:extLst>
              <a:ext uri="{FF2B5EF4-FFF2-40B4-BE49-F238E27FC236}">
                <a16:creationId xmlns:a16="http://schemas.microsoft.com/office/drawing/2014/main" id="{8F8DB302-C75D-4912-B1AE-3C6FFA7B3DE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835625" y="1132682"/>
            <a:ext cx="3200772" cy="2204878"/>
          </a:xfrm>
          <a:prstGeom prst="rect">
            <a:avLst/>
          </a:prstGeom>
          <a:noFill/>
        </p:spPr>
      </p:pic>
    </p:spTree>
    <p:extLst>
      <p:ext uri="{BB962C8B-B14F-4D97-AF65-F5344CB8AC3E}">
        <p14:creationId xmlns:p14="http://schemas.microsoft.com/office/powerpoint/2010/main" val="33070280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Giao</a:t>
            </a:r>
            <a:r>
              <a:rPr lang="en-US" dirty="0"/>
              <a:t> </a:t>
            </a:r>
            <a:r>
              <a:rPr lang="en-US" err="1"/>
              <a:t>diện</a:t>
            </a:r>
            <a:r>
              <a:rPr lang="en-US"/>
              <a:t> khởi động PowerPoint 2016</a:t>
            </a:r>
            <a:endParaRPr lang="en-US" dirty="0"/>
          </a:p>
        </p:txBody>
      </p:sp>
      <p:sp>
        <p:nvSpPr>
          <p:cNvPr id="3" name="Content Placeholder 2"/>
          <p:cNvSpPr>
            <a:spLocks noGrp="1"/>
          </p:cNvSpPr>
          <p:nvPr>
            <p:ph type="body" sz="quarter" idx="13"/>
          </p:nvPr>
        </p:nvSpPr>
        <p:spPr>
          <a:xfrm>
            <a:off x="121920" y="994090"/>
            <a:ext cx="5166360" cy="3425510"/>
          </a:xfrm>
        </p:spPr>
        <p:txBody>
          <a:bodyPr/>
          <a:lstStyle/>
          <a:p>
            <a:r>
              <a:rPr lang="en-US"/>
              <a:t>Khi khởi động </a:t>
            </a:r>
            <a:r>
              <a:rPr lang="en-US" b="1"/>
              <a:t>PowerPoint</a:t>
            </a:r>
            <a:r>
              <a:rPr lang="en-US"/>
              <a:t>, màn hình ứng dụng sẽ hiển thị sẵn các </a:t>
            </a:r>
            <a:r>
              <a:rPr lang="en-US" b="1"/>
              <a:t>template</a:t>
            </a:r>
            <a:r>
              <a:rPr lang="en-US"/>
              <a:t> để tạo nhanh bài trình chiếu. </a:t>
            </a:r>
          </a:p>
          <a:p>
            <a:r>
              <a:rPr lang="en-US"/>
              <a:t>Hoặc có thể chọn </a:t>
            </a:r>
            <a:r>
              <a:rPr lang="en-US" b="1"/>
              <a:t>Blank Presentation </a:t>
            </a:r>
            <a:r>
              <a:rPr lang="en-US"/>
              <a:t>để tạo một bài trình chiếu trắng. </a:t>
            </a:r>
          </a:p>
          <a:p>
            <a:r>
              <a:rPr lang="en-US"/>
              <a:t>Nếu sử dụng lại tập tin PowerPoint đã dùng gần đây (</a:t>
            </a:r>
            <a:r>
              <a:rPr lang="en-US" b="1"/>
              <a:t>Recent</a:t>
            </a:r>
            <a:r>
              <a:rPr lang="en-US"/>
              <a:t>) thì chọn vào tên tập tin hiện ở vùng bên trái cửa sổ.</a:t>
            </a:r>
            <a:endParaRPr lang="en-US" dirty="0"/>
          </a:p>
        </p:txBody>
      </p:sp>
      <p:sp>
        <p:nvSpPr>
          <p:cNvPr id="5" name="Date Placeholder 4"/>
          <p:cNvSpPr>
            <a:spLocks noGrp="1"/>
          </p:cNvSpPr>
          <p:nvPr>
            <p:ph type="dt" sz="half" idx="14"/>
          </p:nvPr>
        </p:nvSpPr>
        <p:spPr/>
        <p:txBody>
          <a:bodyPr/>
          <a:lstStyle/>
          <a:p>
            <a:fld id="{345693E7-9D64-469F-9E6A-0978D4DD1642}" type="datetime1">
              <a:rPr lang="en-US" smtClean="0"/>
              <a:t>8/27/2021</a:t>
            </a:fld>
            <a:endParaRPr lang="en-US"/>
          </a:p>
        </p:txBody>
      </p:sp>
      <p:sp>
        <p:nvSpPr>
          <p:cNvPr id="6" name="Footer Placeholder 5"/>
          <p:cNvSpPr>
            <a:spLocks noGrp="1"/>
          </p:cNvSpPr>
          <p:nvPr>
            <p:ph type="ftr" sz="quarter" idx="15"/>
          </p:nvPr>
        </p:nvSpPr>
        <p:spPr/>
        <p:txBody>
          <a:bodyPr/>
          <a:lstStyle/>
          <a:p>
            <a:r>
              <a:rPr lang="en-US"/>
              <a:t>MOS Word 2016 - IIG Vietnam</a:t>
            </a:r>
          </a:p>
        </p:txBody>
      </p:sp>
      <p:sp>
        <p:nvSpPr>
          <p:cNvPr id="7" name="Slide Number Placeholder 6"/>
          <p:cNvSpPr>
            <a:spLocks noGrp="1"/>
          </p:cNvSpPr>
          <p:nvPr>
            <p:ph type="sldNum" sz="quarter" idx="16"/>
          </p:nvPr>
        </p:nvSpPr>
        <p:spPr/>
        <p:txBody>
          <a:bodyPr/>
          <a:lstStyle/>
          <a:p>
            <a:fld id="{E49F9262-1392-45F9-82B8-E6BAB6B74FE5}" type="slidenum">
              <a:rPr lang="en-US" smtClean="0"/>
              <a:t>6</a:t>
            </a:fld>
            <a:endParaRPr lang="en-US"/>
          </a:p>
        </p:txBody>
      </p:sp>
      <p:pic>
        <p:nvPicPr>
          <p:cNvPr id="8" name="Picture 7">
            <a:extLst>
              <a:ext uri="{FF2B5EF4-FFF2-40B4-BE49-F238E27FC236}">
                <a16:creationId xmlns:a16="http://schemas.microsoft.com/office/drawing/2014/main" id="{75BE99D0-A668-4529-9E22-1AAB09385E9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288280" y="994090"/>
            <a:ext cx="3962400" cy="3425510"/>
          </a:xfrm>
          <a:prstGeom prst="rect">
            <a:avLst/>
          </a:prstGeom>
          <a:noFill/>
        </p:spPr>
      </p:pic>
    </p:spTree>
    <p:extLst>
      <p:ext uri="{BB962C8B-B14F-4D97-AF65-F5344CB8AC3E}">
        <p14:creationId xmlns:p14="http://schemas.microsoft.com/office/powerpoint/2010/main" val="32020733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Tạo bài trình chiếu mới</a:t>
            </a:r>
            <a:endParaRPr lang="en-US" dirty="0"/>
          </a:p>
        </p:txBody>
      </p:sp>
      <p:sp>
        <p:nvSpPr>
          <p:cNvPr id="3" name="Content Placeholder 2"/>
          <p:cNvSpPr>
            <a:spLocks noGrp="1"/>
          </p:cNvSpPr>
          <p:nvPr>
            <p:ph type="body" sz="quarter" idx="13"/>
          </p:nvPr>
        </p:nvSpPr>
        <p:spPr>
          <a:xfrm>
            <a:off x="0" y="1190170"/>
            <a:ext cx="5181601" cy="2348781"/>
          </a:xfrm>
        </p:spPr>
        <p:txBody>
          <a:bodyPr/>
          <a:lstStyle/>
          <a:p>
            <a:r>
              <a:rPr lang="en-US"/>
              <a:t>Tạo bài trình chiếu dựa trên một bài trình chiếu mẫu (</a:t>
            </a:r>
            <a:r>
              <a:rPr lang="en-US" b="1"/>
              <a:t>template)</a:t>
            </a:r>
            <a:r>
              <a:rPr lang="en-US"/>
              <a:t>. Ứng dụng </a:t>
            </a:r>
            <a:r>
              <a:rPr lang="en-US" b="1"/>
              <a:t>PowerPoint</a:t>
            </a:r>
            <a:r>
              <a:rPr lang="en-US"/>
              <a:t> cung cấp các </a:t>
            </a:r>
            <a:r>
              <a:rPr lang="en-US" b="1"/>
              <a:t>template</a:t>
            </a:r>
            <a:r>
              <a:rPr lang="en-US"/>
              <a:t> được tạo sẵn. </a:t>
            </a:r>
          </a:p>
          <a:p>
            <a:r>
              <a:rPr lang="en-US"/>
              <a:t>Bạn có thể tạo một bài trình chiếu mới từ các </a:t>
            </a:r>
            <a:r>
              <a:rPr lang="en-US" b="1"/>
              <a:t>template</a:t>
            </a:r>
            <a:r>
              <a:rPr lang="en-US"/>
              <a:t> hoặc một một trình chiếu trống (</a:t>
            </a:r>
            <a:r>
              <a:rPr lang="en-US" b="1"/>
              <a:t>Blank Presentation).</a:t>
            </a:r>
            <a:endParaRPr lang="en-US"/>
          </a:p>
          <a:p>
            <a:pPr marL="176213" lvl="1" indent="0">
              <a:buNone/>
            </a:pPr>
            <a:endParaRPr lang="en-US" dirty="0"/>
          </a:p>
        </p:txBody>
      </p:sp>
      <p:sp>
        <p:nvSpPr>
          <p:cNvPr id="5" name="Date Placeholder 4"/>
          <p:cNvSpPr>
            <a:spLocks noGrp="1"/>
          </p:cNvSpPr>
          <p:nvPr>
            <p:ph type="dt" sz="half" idx="14"/>
          </p:nvPr>
        </p:nvSpPr>
        <p:spPr/>
        <p:txBody>
          <a:bodyPr/>
          <a:lstStyle/>
          <a:p>
            <a:fld id="{345693E7-9D64-469F-9E6A-0978D4DD1642}" type="datetime1">
              <a:rPr lang="en-US" smtClean="0"/>
              <a:t>8/27/2021</a:t>
            </a:fld>
            <a:endParaRPr lang="en-US"/>
          </a:p>
        </p:txBody>
      </p:sp>
      <p:sp>
        <p:nvSpPr>
          <p:cNvPr id="6" name="Footer Placeholder 5"/>
          <p:cNvSpPr>
            <a:spLocks noGrp="1"/>
          </p:cNvSpPr>
          <p:nvPr>
            <p:ph type="ftr" sz="quarter" idx="15"/>
          </p:nvPr>
        </p:nvSpPr>
        <p:spPr/>
        <p:txBody>
          <a:bodyPr/>
          <a:lstStyle/>
          <a:p>
            <a:r>
              <a:rPr lang="en-US"/>
              <a:t>MOS Word 2016 - IIG Vietnam</a:t>
            </a:r>
          </a:p>
        </p:txBody>
      </p:sp>
      <p:sp>
        <p:nvSpPr>
          <p:cNvPr id="7" name="Slide Number Placeholder 6"/>
          <p:cNvSpPr>
            <a:spLocks noGrp="1"/>
          </p:cNvSpPr>
          <p:nvPr>
            <p:ph type="sldNum" sz="quarter" idx="16"/>
          </p:nvPr>
        </p:nvSpPr>
        <p:spPr/>
        <p:txBody>
          <a:bodyPr/>
          <a:lstStyle/>
          <a:p>
            <a:fld id="{E49F9262-1392-45F9-82B8-E6BAB6B74FE5}" type="slidenum">
              <a:rPr lang="en-US" smtClean="0"/>
              <a:t>7</a:t>
            </a:fld>
            <a:endParaRPr lang="en-US"/>
          </a:p>
        </p:txBody>
      </p:sp>
      <p:pic>
        <p:nvPicPr>
          <p:cNvPr id="9" name="Picture 8">
            <a:extLst>
              <a:ext uri="{FF2B5EF4-FFF2-40B4-BE49-F238E27FC236}">
                <a16:creationId xmlns:a16="http://schemas.microsoft.com/office/drawing/2014/main" id="{AE7A4463-9E06-46E0-9896-499186421D16}"/>
              </a:ext>
            </a:extLst>
          </p:cNvPr>
          <p:cNvPicPr/>
          <p:nvPr/>
        </p:nvPicPr>
        <p:blipFill>
          <a:blip r:embed="rId3">
            <a:extLst>
              <a:ext uri="{28A0092B-C50C-407E-A947-70E740481C1C}">
                <a14:useLocalDpi xmlns:a14="http://schemas.microsoft.com/office/drawing/2010/main" val="0"/>
              </a:ext>
            </a:extLst>
          </a:blip>
          <a:stretch>
            <a:fillRect/>
          </a:stretch>
        </p:blipFill>
        <p:spPr>
          <a:xfrm>
            <a:off x="5181600" y="1133611"/>
            <a:ext cx="3757653" cy="3319191"/>
          </a:xfrm>
          <a:prstGeom prst="rect">
            <a:avLst/>
          </a:prstGeom>
        </p:spPr>
      </p:pic>
    </p:spTree>
    <p:extLst>
      <p:ext uri="{BB962C8B-B14F-4D97-AF65-F5344CB8AC3E}">
        <p14:creationId xmlns:p14="http://schemas.microsoft.com/office/powerpoint/2010/main" val="35412991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Làm việc với cửa sổ PowerPoint 2016</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8</a:t>
            </a:fld>
            <a:endParaRPr lang="en-US"/>
          </a:p>
        </p:txBody>
      </p:sp>
      <p:pic>
        <p:nvPicPr>
          <p:cNvPr id="9" name="Picture 8">
            <a:extLst>
              <a:ext uri="{FF2B5EF4-FFF2-40B4-BE49-F238E27FC236}">
                <a16:creationId xmlns:a16="http://schemas.microsoft.com/office/drawing/2014/main" id="{0870B364-9A19-4483-B024-FBC4D6105ED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19150"/>
            <a:ext cx="6267450" cy="4194175"/>
          </a:xfrm>
          <a:prstGeom prst="rect">
            <a:avLst/>
          </a:prstGeom>
          <a:noFill/>
        </p:spPr>
      </p:pic>
    </p:spTree>
    <p:extLst>
      <p:ext uri="{BB962C8B-B14F-4D97-AF65-F5344CB8AC3E}">
        <p14:creationId xmlns:p14="http://schemas.microsoft.com/office/powerpoint/2010/main" val="7586804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Làm việc với cửa sổ PowerPoint 2016</a:t>
            </a:r>
            <a:endParaRPr lang="en-US" dirty="0"/>
          </a:p>
        </p:txBody>
      </p:sp>
      <p:sp>
        <p:nvSpPr>
          <p:cNvPr id="4" name="Date Placeholder 3"/>
          <p:cNvSpPr>
            <a:spLocks noGrp="1"/>
          </p:cNvSpPr>
          <p:nvPr>
            <p:ph type="dt" sz="half" idx="14"/>
          </p:nvPr>
        </p:nvSpPr>
        <p:spPr/>
        <p:txBody>
          <a:bodyPr/>
          <a:lstStyle/>
          <a:p>
            <a:fld id="{3666938D-6E01-40AE-BE27-E7323976FC9E}" type="datetime1">
              <a:rPr lang="en-US" smtClean="0"/>
              <a:t>8/27/2021</a:t>
            </a:fld>
            <a:endParaRPr lang="en-US" dirty="0"/>
          </a:p>
        </p:txBody>
      </p:sp>
      <p:sp>
        <p:nvSpPr>
          <p:cNvPr id="5" name="Footer Placeholder 4"/>
          <p:cNvSpPr>
            <a:spLocks noGrp="1"/>
          </p:cNvSpPr>
          <p:nvPr>
            <p:ph type="ftr" sz="quarter" idx="15"/>
          </p:nvPr>
        </p:nvSpPr>
        <p:spPr/>
        <p:txBody>
          <a:bodyPr/>
          <a:lstStyle/>
          <a:p>
            <a:r>
              <a:rPr lang="en-US"/>
              <a:t>MOS Word 2016 - IIG Vietnam</a:t>
            </a:r>
          </a:p>
        </p:txBody>
      </p:sp>
      <p:sp>
        <p:nvSpPr>
          <p:cNvPr id="6" name="Slide Number Placeholder 5"/>
          <p:cNvSpPr>
            <a:spLocks noGrp="1"/>
          </p:cNvSpPr>
          <p:nvPr>
            <p:ph type="sldNum" sz="quarter" idx="16"/>
          </p:nvPr>
        </p:nvSpPr>
        <p:spPr/>
        <p:txBody>
          <a:bodyPr/>
          <a:lstStyle/>
          <a:p>
            <a:fld id="{E49F9262-1392-45F9-82B8-E6BAB6B74FE5}" type="slidenum">
              <a:rPr lang="en-US" smtClean="0"/>
              <a:t>9</a:t>
            </a:fld>
            <a:endParaRPr lang="en-US"/>
          </a:p>
        </p:txBody>
      </p:sp>
      <p:graphicFrame>
        <p:nvGraphicFramePr>
          <p:cNvPr id="3" name="Table 2">
            <a:extLst>
              <a:ext uri="{FF2B5EF4-FFF2-40B4-BE49-F238E27FC236}">
                <a16:creationId xmlns:a16="http://schemas.microsoft.com/office/drawing/2014/main" id="{39232783-1E93-4515-AAEB-0CD6CB3E7E89}"/>
              </a:ext>
            </a:extLst>
          </p:cNvPr>
          <p:cNvGraphicFramePr>
            <a:graphicFrameLocks noGrp="1"/>
          </p:cNvGraphicFramePr>
          <p:nvPr>
            <p:extLst>
              <p:ext uri="{D42A27DB-BD31-4B8C-83A1-F6EECF244321}">
                <p14:modId xmlns:p14="http://schemas.microsoft.com/office/powerpoint/2010/main" val="3829360898"/>
              </p:ext>
            </p:extLst>
          </p:nvPr>
        </p:nvGraphicFramePr>
        <p:xfrm>
          <a:off x="101598" y="870856"/>
          <a:ext cx="8926286" cy="3715656"/>
        </p:xfrm>
        <a:graphic>
          <a:graphicData uri="http://schemas.openxmlformats.org/drawingml/2006/table">
            <a:tbl>
              <a:tblPr firstCol="1" bandRow="1">
                <a:tableStyleId>{5C22544A-7EE6-4342-B048-85BDC9FD1C3A}</a:tableStyleId>
              </a:tblPr>
              <a:tblGrid>
                <a:gridCol w="2249716">
                  <a:extLst>
                    <a:ext uri="{9D8B030D-6E8A-4147-A177-3AD203B41FA5}">
                      <a16:colId xmlns:a16="http://schemas.microsoft.com/office/drawing/2014/main" val="2996401259"/>
                    </a:ext>
                  </a:extLst>
                </a:gridCol>
                <a:gridCol w="6676570">
                  <a:extLst>
                    <a:ext uri="{9D8B030D-6E8A-4147-A177-3AD203B41FA5}">
                      <a16:colId xmlns:a16="http://schemas.microsoft.com/office/drawing/2014/main" val="4104435109"/>
                    </a:ext>
                  </a:extLst>
                </a:gridCol>
              </a:tblGrid>
              <a:tr h="796212">
                <a:tc>
                  <a:txBody>
                    <a:bodyPr/>
                    <a:lstStyle/>
                    <a:p>
                      <a:pPr marL="73025" marR="0" algn="just">
                        <a:lnSpc>
                          <a:spcPct val="100000"/>
                        </a:lnSpc>
                        <a:spcBef>
                          <a:spcPts val="300"/>
                        </a:spcBef>
                        <a:spcAft>
                          <a:spcPts val="0"/>
                        </a:spcAft>
                        <a:tabLst>
                          <a:tab pos="228600" algn="l"/>
                          <a:tab pos="457200" algn="l"/>
                        </a:tabLst>
                      </a:pPr>
                      <a:r>
                        <a:rPr lang="en-CA" sz="1600">
                          <a:effectLst/>
                        </a:rPr>
                        <a:t>Thẻ File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marR="0" algn="just">
                        <a:lnSpc>
                          <a:spcPct val="100000"/>
                        </a:lnSpc>
                        <a:spcBef>
                          <a:spcPts val="300"/>
                        </a:spcBef>
                        <a:spcAft>
                          <a:spcPts val="0"/>
                        </a:spcAft>
                        <a:tabLst>
                          <a:tab pos="228600" algn="l"/>
                        </a:tabLst>
                      </a:pPr>
                      <a:r>
                        <a:rPr lang="en-CA" sz="1600">
                          <a:effectLst/>
                        </a:rPr>
                        <a:t>Chọn thẻ File để chuyển qua màn hình Backstage. Ở màn hình Backstage, PowerPoint ẩn đi bài trình chiếu và hiển thị các tùy chọn để quản lý tập tin, bao gồm New, Save, Print, …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18134589"/>
                  </a:ext>
                </a:extLst>
              </a:tr>
              <a:tr h="1061616">
                <a:tc>
                  <a:txBody>
                    <a:bodyPr/>
                    <a:lstStyle/>
                    <a:p>
                      <a:pPr marL="73025" marR="0" algn="l">
                        <a:lnSpc>
                          <a:spcPct val="100000"/>
                        </a:lnSpc>
                        <a:spcBef>
                          <a:spcPts val="300"/>
                        </a:spcBef>
                        <a:spcAft>
                          <a:spcPts val="0"/>
                        </a:spcAft>
                        <a:tabLst>
                          <a:tab pos="228600" algn="l"/>
                          <a:tab pos="457200" algn="l"/>
                        </a:tabLst>
                      </a:pPr>
                      <a:r>
                        <a:rPr lang="en-CA" sz="1600" dirty="0">
                          <a:effectLst/>
                        </a:rPr>
                        <a:t>Thanh </a:t>
                      </a:r>
                      <a:r>
                        <a:rPr lang="en-CA" sz="1600" dirty="0" err="1">
                          <a:effectLst/>
                        </a:rPr>
                        <a:t>công</a:t>
                      </a:r>
                      <a:r>
                        <a:rPr lang="en-CA" sz="1600" dirty="0">
                          <a:effectLst/>
                        </a:rPr>
                        <a:t> </a:t>
                      </a:r>
                      <a:r>
                        <a:rPr lang="en-CA" sz="1600" dirty="0" err="1">
                          <a:effectLst/>
                        </a:rPr>
                        <a:t>cụ</a:t>
                      </a:r>
                      <a:r>
                        <a:rPr lang="en-CA" sz="1600" dirty="0">
                          <a:effectLst/>
                        </a:rPr>
                        <a:t> </a:t>
                      </a:r>
                      <a:br>
                        <a:rPr lang="en-CA" sz="1600" dirty="0">
                          <a:effectLst/>
                        </a:rPr>
                      </a:br>
                      <a:r>
                        <a:rPr lang="en-CA" sz="1600" dirty="0">
                          <a:effectLst/>
                        </a:rPr>
                        <a:t>Quick Access Toolbar</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marR="0" algn="just">
                        <a:lnSpc>
                          <a:spcPct val="100000"/>
                        </a:lnSpc>
                        <a:spcBef>
                          <a:spcPts val="300"/>
                        </a:spcBef>
                        <a:spcAft>
                          <a:spcPts val="0"/>
                        </a:spcAft>
                        <a:tabLst>
                          <a:tab pos="228600" algn="l"/>
                        </a:tabLst>
                      </a:pPr>
                      <a:r>
                        <a:rPr lang="en-CA" sz="1600">
                          <a:effectLst/>
                        </a:rPr>
                        <a:t>Cung cấp các nút công cụ truy xuất nhanh. Mặc định vị trí thanh công cụ  Quick Access Toolbar được đặt phía trên thanh Ribbon hoặc có thể tùy chỉnh để hiển thị bên dưới thanh Ribbon, đồng thời có thể tùy chỉnh các nút công cụ hiển thị trên thanh này.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742692104"/>
                  </a:ext>
                </a:extLst>
              </a:tr>
              <a:tr h="530808">
                <a:tc>
                  <a:txBody>
                    <a:bodyPr/>
                    <a:lstStyle/>
                    <a:p>
                      <a:pPr marL="73025" marR="0" algn="just">
                        <a:lnSpc>
                          <a:spcPct val="100000"/>
                        </a:lnSpc>
                        <a:spcBef>
                          <a:spcPts val="300"/>
                        </a:spcBef>
                        <a:spcAft>
                          <a:spcPts val="0"/>
                        </a:spcAft>
                        <a:tabLst>
                          <a:tab pos="228600" algn="l"/>
                          <a:tab pos="457200" algn="l"/>
                        </a:tabLst>
                      </a:pPr>
                      <a:r>
                        <a:rPr lang="en-CA" sz="1600">
                          <a:effectLst/>
                        </a:rPr>
                        <a:t>Thẻ Ribbon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marR="0" algn="just">
                        <a:lnSpc>
                          <a:spcPct val="100000"/>
                        </a:lnSpc>
                        <a:spcBef>
                          <a:spcPts val="300"/>
                        </a:spcBef>
                        <a:spcAft>
                          <a:spcPts val="0"/>
                        </a:spcAft>
                        <a:tabLst>
                          <a:tab pos="228600" algn="l"/>
                        </a:tabLst>
                      </a:pPr>
                      <a:r>
                        <a:rPr lang="en-CA" sz="1600">
                          <a:effectLst/>
                        </a:rPr>
                        <a:t>Ribbon bao gồm các thẻ (tab) khác nhau, mỗi thẻ chứa các lệnh được nhóm theo các nhóm chức năng cụ thể.</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27211384"/>
                  </a:ext>
                </a:extLst>
              </a:tr>
              <a:tr h="796212">
                <a:tc>
                  <a:txBody>
                    <a:bodyPr/>
                    <a:lstStyle/>
                    <a:p>
                      <a:pPr marL="73025" marR="0" algn="just">
                        <a:lnSpc>
                          <a:spcPct val="100000"/>
                        </a:lnSpc>
                        <a:spcBef>
                          <a:spcPts val="300"/>
                        </a:spcBef>
                        <a:spcAft>
                          <a:spcPts val="0"/>
                        </a:spcAft>
                        <a:tabLst>
                          <a:tab pos="228600" algn="l"/>
                          <a:tab pos="457200" algn="l"/>
                        </a:tabLst>
                      </a:pPr>
                      <a:r>
                        <a:rPr lang="en-CA" sz="1600">
                          <a:effectLst/>
                        </a:rPr>
                        <a:t>Thanh tiêu đề</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marR="0" algn="just">
                        <a:lnSpc>
                          <a:spcPct val="100000"/>
                        </a:lnSpc>
                        <a:spcBef>
                          <a:spcPts val="300"/>
                        </a:spcBef>
                        <a:spcAft>
                          <a:spcPts val="0"/>
                        </a:spcAft>
                        <a:tabLst>
                          <a:tab pos="228600" algn="l"/>
                        </a:tabLst>
                      </a:pPr>
                      <a:r>
                        <a:rPr lang="en-CA" sz="1600">
                          <a:effectLst/>
                        </a:rPr>
                        <a:t>Thanh tiêu đề nằm ở đầu màn hình để hiển thị tên của tập tin đang mở. Nếu có nhiều hơn một cửa sổ được mở trên màn hình, thanh tiêu đề của cửa sổ hiện đang hoạt động sẽ hiển thị với màu hoặc cường độ màu khác.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1245286068"/>
                  </a:ext>
                </a:extLst>
              </a:tr>
              <a:tr h="530808">
                <a:tc>
                  <a:txBody>
                    <a:bodyPr/>
                    <a:lstStyle/>
                    <a:p>
                      <a:pPr marL="73025" marR="0" algn="just">
                        <a:lnSpc>
                          <a:spcPct val="100000"/>
                        </a:lnSpc>
                        <a:spcBef>
                          <a:spcPts val="300"/>
                        </a:spcBef>
                        <a:spcAft>
                          <a:spcPts val="0"/>
                        </a:spcAft>
                        <a:tabLst>
                          <a:tab pos="228600" algn="l"/>
                          <a:tab pos="457200" algn="l"/>
                        </a:tabLst>
                      </a:pPr>
                      <a:r>
                        <a:rPr lang="en-CA" sz="1600">
                          <a:effectLst/>
                        </a:rPr>
                        <a:t>Tell Me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tc>
                  <a:txBody>
                    <a:bodyPr/>
                    <a:lstStyle/>
                    <a:p>
                      <a:pPr marL="228600" marR="0" algn="just">
                        <a:lnSpc>
                          <a:spcPct val="100000"/>
                        </a:lnSpc>
                        <a:spcBef>
                          <a:spcPts val="300"/>
                        </a:spcBef>
                        <a:spcAft>
                          <a:spcPts val="0"/>
                        </a:spcAft>
                        <a:tabLst>
                          <a:tab pos="228600" algn="l"/>
                        </a:tabLst>
                      </a:pPr>
                      <a:r>
                        <a:rPr lang="en-CA" sz="1600" dirty="0" err="1">
                          <a:effectLst/>
                        </a:rPr>
                        <a:t>Tương</a:t>
                      </a:r>
                      <a:r>
                        <a:rPr lang="en-CA" sz="1600" dirty="0">
                          <a:effectLst/>
                        </a:rPr>
                        <a:t> </a:t>
                      </a:r>
                      <a:r>
                        <a:rPr lang="en-CA" sz="1600" dirty="0" err="1">
                          <a:effectLst/>
                        </a:rPr>
                        <a:t>tự</a:t>
                      </a:r>
                      <a:r>
                        <a:rPr lang="en-CA" sz="1600" dirty="0">
                          <a:effectLst/>
                        </a:rPr>
                        <a:t> </a:t>
                      </a:r>
                      <a:r>
                        <a:rPr lang="en-CA" sz="1600" dirty="0" err="1">
                          <a:effectLst/>
                        </a:rPr>
                        <a:t>như</a:t>
                      </a:r>
                      <a:r>
                        <a:rPr lang="en-CA" sz="1600" dirty="0">
                          <a:effectLst/>
                        </a:rPr>
                        <a:t> Search. </a:t>
                      </a:r>
                      <a:r>
                        <a:rPr lang="en-CA" sz="1600" dirty="0" err="1">
                          <a:effectLst/>
                        </a:rPr>
                        <a:t>Nhập</a:t>
                      </a:r>
                      <a:r>
                        <a:rPr lang="en-CA" sz="1600" dirty="0">
                          <a:effectLst/>
                        </a:rPr>
                        <a:t> </a:t>
                      </a:r>
                      <a:r>
                        <a:rPr lang="en-CA" sz="1600" dirty="0" err="1">
                          <a:effectLst/>
                        </a:rPr>
                        <a:t>các</a:t>
                      </a:r>
                      <a:r>
                        <a:rPr lang="en-CA" sz="1600" dirty="0">
                          <a:effectLst/>
                        </a:rPr>
                        <a:t> </a:t>
                      </a:r>
                      <a:r>
                        <a:rPr lang="en-CA" sz="1600" dirty="0" err="1">
                          <a:effectLst/>
                        </a:rPr>
                        <a:t>từ</a:t>
                      </a:r>
                      <a:r>
                        <a:rPr lang="en-CA" sz="1600" dirty="0">
                          <a:effectLst/>
                        </a:rPr>
                        <a:t> </a:t>
                      </a:r>
                      <a:r>
                        <a:rPr lang="en-CA" sz="1600" dirty="0" err="1">
                          <a:effectLst/>
                        </a:rPr>
                        <a:t>hoặc</a:t>
                      </a:r>
                      <a:r>
                        <a:rPr lang="en-CA" sz="1600" dirty="0">
                          <a:effectLst/>
                        </a:rPr>
                        <a:t> </a:t>
                      </a:r>
                      <a:r>
                        <a:rPr lang="en-CA" sz="1600" dirty="0" err="1">
                          <a:effectLst/>
                        </a:rPr>
                        <a:t>cụm</a:t>
                      </a:r>
                      <a:r>
                        <a:rPr lang="en-CA" sz="1600" dirty="0">
                          <a:effectLst/>
                        </a:rPr>
                        <a:t> </a:t>
                      </a:r>
                      <a:r>
                        <a:rPr lang="en-CA" sz="1600" dirty="0" err="1">
                          <a:effectLst/>
                        </a:rPr>
                        <a:t>từ</a:t>
                      </a:r>
                      <a:r>
                        <a:rPr lang="en-CA" sz="1600" dirty="0">
                          <a:effectLst/>
                        </a:rPr>
                        <a:t> </a:t>
                      </a:r>
                      <a:r>
                        <a:rPr lang="en-CA" sz="1600" dirty="0" err="1">
                          <a:effectLst/>
                        </a:rPr>
                        <a:t>để</a:t>
                      </a:r>
                      <a:r>
                        <a:rPr lang="en-CA" sz="1600" dirty="0">
                          <a:effectLst/>
                        </a:rPr>
                        <a:t> </a:t>
                      </a:r>
                      <a:r>
                        <a:rPr lang="en-CA" sz="1600" dirty="0" err="1">
                          <a:effectLst/>
                        </a:rPr>
                        <a:t>nhận</a:t>
                      </a:r>
                      <a:r>
                        <a:rPr lang="en-CA" sz="1600" dirty="0">
                          <a:effectLst/>
                        </a:rPr>
                        <a:t> </a:t>
                      </a:r>
                      <a:r>
                        <a:rPr lang="en-CA" sz="1600" dirty="0" err="1">
                          <a:effectLst/>
                        </a:rPr>
                        <a:t>trợ</a:t>
                      </a:r>
                      <a:r>
                        <a:rPr lang="en-CA" sz="1600" dirty="0">
                          <a:effectLst/>
                        </a:rPr>
                        <a:t> </a:t>
                      </a:r>
                      <a:r>
                        <a:rPr lang="en-CA" sz="1600" dirty="0" err="1">
                          <a:effectLst/>
                        </a:rPr>
                        <a:t>giúp</a:t>
                      </a:r>
                      <a:r>
                        <a:rPr lang="en-CA" sz="1600" dirty="0">
                          <a:effectLst/>
                        </a:rPr>
                        <a:t> </a:t>
                      </a:r>
                      <a:r>
                        <a:rPr lang="en-CA" sz="1600" dirty="0" err="1">
                          <a:effectLst/>
                        </a:rPr>
                        <a:t>hoặc</a:t>
                      </a:r>
                      <a:r>
                        <a:rPr lang="en-CA" sz="1600" dirty="0">
                          <a:effectLst/>
                        </a:rPr>
                        <a:t> </a:t>
                      </a:r>
                      <a:r>
                        <a:rPr lang="en-CA" sz="1600" dirty="0" err="1">
                          <a:effectLst/>
                        </a:rPr>
                        <a:t>tìm</a:t>
                      </a:r>
                      <a:r>
                        <a:rPr lang="en-CA" sz="1600" dirty="0">
                          <a:effectLst/>
                        </a:rPr>
                        <a:t> </a:t>
                      </a:r>
                      <a:r>
                        <a:rPr lang="en-CA" sz="1600" dirty="0" err="1">
                          <a:effectLst/>
                        </a:rPr>
                        <a:t>các</a:t>
                      </a:r>
                      <a:r>
                        <a:rPr lang="en-CA" sz="1600" dirty="0">
                          <a:effectLst/>
                        </a:rPr>
                        <a:t> </a:t>
                      </a:r>
                      <a:r>
                        <a:rPr lang="en-CA" sz="1600" dirty="0" err="1">
                          <a:effectLst/>
                        </a:rPr>
                        <a:t>tính</a:t>
                      </a:r>
                      <a:r>
                        <a:rPr lang="en-CA" sz="1600" dirty="0">
                          <a:effectLst/>
                        </a:rPr>
                        <a:t> </a:t>
                      </a:r>
                      <a:r>
                        <a:rPr lang="en-CA" sz="1600" dirty="0" err="1">
                          <a:effectLst/>
                        </a:rPr>
                        <a:t>năng</a:t>
                      </a:r>
                      <a:r>
                        <a:rPr lang="en-CA" sz="1600" dirty="0">
                          <a:effectLst/>
                        </a:rPr>
                        <a:t>, </a:t>
                      </a:r>
                      <a:r>
                        <a:rPr lang="en-CA" sz="1600" dirty="0" err="1">
                          <a:effectLst/>
                        </a:rPr>
                        <a:t>công</a:t>
                      </a:r>
                      <a:r>
                        <a:rPr lang="en-CA" sz="1600" dirty="0">
                          <a:effectLst/>
                        </a:rPr>
                        <a:t> </a:t>
                      </a:r>
                      <a:r>
                        <a:rPr lang="en-CA" sz="1600" dirty="0" err="1">
                          <a:effectLst/>
                        </a:rPr>
                        <a:t>cụ</a:t>
                      </a:r>
                      <a:r>
                        <a:rPr lang="en-CA" sz="1600" dirty="0">
                          <a:effectLst/>
                        </a:rPr>
                        <a:t> </a:t>
                      </a:r>
                      <a:r>
                        <a:rPr lang="en-CA" sz="1600" dirty="0" err="1">
                          <a:effectLst/>
                        </a:rPr>
                        <a:t>để</a:t>
                      </a:r>
                      <a:r>
                        <a:rPr lang="en-CA" sz="1600" dirty="0">
                          <a:effectLst/>
                        </a:rPr>
                        <a:t> </a:t>
                      </a:r>
                      <a:r>
                        <a:rPr lang="en-CA" sz="1600" dirty="0" err="1">
                          <a:effectLst/>
                        </a:rPr>
                        <a:t>hoàn</a:t>
                      </a:r>
                      <a:r>
                        <a:rPr lang="en-CA" sz="1600" dirty="0">
                          <a:effectLst/>
                        </a:rPr>
                        <a:t> </a:t>
                      </a:r>
                      <a:r>
                        <a:rPr lang="en-CA" sz="1600" dirty="0" err="1">
                          <a:effectLst/>
                        </a:rPr>
                        <a:t>thành</a:t>
                      </a:r>
                      <a:r>
                        <a:rPr lang="en-CA" sz="1600" dirty="0">
                          <a:effectLst/>
                        </a:rPr>
                        <a:t> </a:t>
                      </a:r>
                      <a:r>
                        <a:rPr lang="en-CA" sz="1600" dirty="0" err="1">
                          <a:effectLst/>
                        </a:rPr>
                        <a:t>một</a:t>
                      </a:r>
                      <a:r>
                        <a:rPr lang="en-CA" sz="1600" dirty="0">
                          <a:effectLst/>
                        </a:rPr>
                        <a:t> </a:t>
                      </a:r>
                      <a:r>
                        <a:rPr lang="en-CA" sz="1600" dirty="0" err="1">
                          <a:effectLst/>
                        </a:rPr>
                        <a:t>tác</a:t>
                      </a:r>
                      <a:r>
                        <a:rPr lang="en-CA" sz="1600" dirty="0">
                          <a:effectLst/>
                        </a:rPr>
                        <a:t> </a:t>
                      </a:r>
                      <a:r>
                        <a:rPr lang="en-CA" sz="1600" dirty="0" err="1">
                          <a:effectLst/>
                        </a:rPr>
                        <a:t>vụ</a:t>
                      </a:r>
                      <a:r>
                        <a:rPr lang="en-CA" sz="1600" dirty="0">
                          <a:effectLst/>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100" marR="76200" marT="0" marB="0" anchor="ctr"/>
                </a:tc>
                <a:extLst>
                  <a:ext uri="{0D108BD9-81ED-4DB2-BD59-A6C34878D82A}">
                    <a16:rowId xmlns:a16="http://schemas.microsoft.com/office/drawing/2014/main" val="1511694876"/>
                  </a:ext>
                </a:extLst>
              </a:tr>
            </a:tbl>
          </a:graphicData>
        </a:graphic>
      </p:graphicFrame>
    </p:spTree>
    <p:extLst>
      <p:ext uri="{BB962C8B-B14F-4D97-AF65-F5344CB8AC3E}">
        <p14:creationId xmlns:p14="http://schemas.microsoft.com/office/powerpoint/2010/main" val="39663012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MOS 2016 The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S 2016 Theme 2" id="{5D7ABDA7-634A-406B-B579-B13DE41CA637}" vid="{B7793633-4812-49CC-9B1B-65A38DD143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MOS 2016 Theme 2</Template>
  <TotalTime>736</TotalTime>
  <Words>5319</Words>
  <Application>Microsoft Office PowerPoint</Application>
  <PresentationFormat>On-screen Show (16:9)</PresentationFormat>
  <Paragraphs>517</Paragraphs>
  <Slides>43</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Times New Roman</vt:lpstr>
      <vt:lpstr>Wingdings</vt:lpstr>
      <vt:lpstr>MOS 2016 Theme 2</vt:lpstr>
      <vt:lpstr>MOS POWERPOINT 2016 Bài 1: Bắt đầu với  Microsoft PowerPoint 2016</vt:lpstr>
      <vt:lpstr>Hướng dẫn sử dụng</vt:lpstr>
      <vt:lpstr>Mục tiêu bài học</vt:lpstr>
      <vt:lpstr>PowerPoint là gì?</vt:lpstr>
      <vt:lpstr>Khởi động PowerPoint 2016</vt:lpstr>
      <vt:lpstr>Giao diện khởi động PowerPoint 2016</vt:lpstr>
      <vt:lpstr>Tạo bài trình chiếu mới</vt:lpstr>
      <vt:lpstr>Làm việc với cửa sổ PowerPoint 2016</vt:lpstr>
      <vt:lpstr>Làm việc với cửa sổ PowerPoint 2016</vt:lpstr>
      <vt:lpstr>Làm việc với cửa sổ PowerPoint 2016</vt:lpstr>
      <vt:lpstr>Làm việc với cửa sổ PowerPoint 2016</vt:lpstr>
      <vt:lpstr>Sử dụng Ribbon</vt:lpstr>
      <vt:lpstr>Sử dụng Ribbon</vt:lpstr>
      <vt:lpstr>Sử dụng Ribbon</vt:lpstr>
      <vt:lpstr>Sử dụng Ribbon</vt:lpstr>
      <vt:lpstr>Sử dụng Ribbon</vt:lpstr>
      <vt:lpstr>Sử dụng Ribbon</vt:lpstr>
      <vt:lpstr>Sử dụng Ribbon</vt:lpstr>
      <vt:lpstr>Xem Screen Tips</vt:lpstr>
      <vt:lpstr>Sử dụng Quick Access Toolbar</vt:lpstr>
      <vt:lpstr>Di chuyển trong bài trình chiếu</vt:lpstr>
      <vt:lpstr>Thiết lập kích thước Slide</vt:lpstr>
      <vt:lpstr>Sắp xếp các cửa sổ tập tin trình chiếu</vt:lpstr>
      <vt:lpstr>Quản lý các tập tin trình chiếu</vt:lpstr>
      <vt:lpstr>Lưu tập tin trình chiếu</vt:lpstr>
      <vt:lpstr>Lưu tập tin trình chiếu</vt:lpstr>
      <vt:lpstr>Lưu tập tin trình chiếu</vt:lpstr>
      <vt:lpstr>Tính tương thích giữa các phiên bản</vt:lpstr>
      <vt:lpstr>Tùy chỉnh thuộc tính bài trình chiếu</vt:lpstr>
      <vt:lpstr>Các chế độ xem của bài trình chiếu</vt:lpstr>
      <vt:lpstr>Đóng bài trình chiếu</vt:lpstr>
      <vt:lpstr>Mở bài trình chiếu</vt:lpstr>
      <vt:lpstr>Tổng kết bài học</vt:lpstr>
      <vt:lpstr>Câu hỏi ôn tập lý thuyết</vt:lpstr>
      <vt:lpstr>Câu hỏi ôn tập lý thuyết</vt:lpstr>
      <vt:lpstr>Câu hỏi ôn tập lý thuyết</vt:lpstr>
      <vt:lpstr>Câu hỏi ôn tập lý thuyết</vt:lpstr>
      <vt:lpstr>Câu hỏi ôn tập lý thuyết</vt:lpstr>
      <vt:lpstr>Câu hỏi ôn tập lý thuyết</vt:lpstr>
      <vt:lpstr>Câu hỏi ôn tập lý thuyết</vt:lpstr>
      <vt:lpstr>Câu hỏi ôn tập lý thuyết</vt:lpstr>
      <vt:lpstr>Câu hỏi ôn tập lý thuyết</vt:lpstr>
      <vt:lpstr>Câu hỏi ôn tập lý thuyết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 WORD2016  Bài 1: Bắt đầu với Microsoft Word 2016</dc:title>
  <dc:creator>Phat Tai Nguyen</dc:creator>
  <cp:lastModifiedBy>Khanh Ta</cp:lastModifiedBy>
  <cp:revision>59</cp:revision>
  <dcterms:created xsi:type="dcterms:W3CDTF">2019-05-09T04:07:59Z</dcterms:created>
  <dcterms:modified xsi:type="dcterms:W3CDTF">2021-08-27T02:13:57Z</dcterms:modified>
</cp:coreProperties>
</file>